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98" r:id="rId3"/>
    <p:sldId id="306" r:id="rId4"/>
    <p:sldId id="288" r:id="rId5"/>
    <p:sldId id="307" r:id="rId6"/>
    <p:sldId id="261" r:id="rId7"/>
    <p:sldId id="304" r:id="rId8"/>
    <p:sldId id="284" r:id="rId9"/>
    <p:sldId id="305" r:id="rId10"/>
    <p:sldId id="268" r:id="rId11"/>
    <p:sldId id="291" r:id="rId12"/>
    <p:sldId id="302" r:id="rId13"/>
    <p:sldId id="292" r:id="rId14"/>
    <p:sldId id="293" r:id="rId15"/>
    <p:sldId id="294" r:id="rId16"/>
    <p:sldId id="296" r:id="rId17"/>
    <p:sldId id="310" r:id="rId18"/>
    <p:sldId id="303" r:id="rId19"/>
    <p:sldId id="273" r:id="rId20"/>
    <p:sldId id="274" r:id="rId21"/>
    <p:sldId id="299" r:id="rId22"/>
    <p:sldId id="275" r:id="rId23"/>
    <p:sldId id="276" r:id="rId24"/>
    <p:sldId id="308" r:id="rId25"/>
    <p:sldId id="311" r:id="rId26"/>
    <p:sldId id="285" r:id="rId27"/>
    <p:sldId id="278" r:id="rId28"/>
    <p:sldId id="277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C4C4"/>
    <a:srgbClr val="000000"/>
    <a:srgbClr val="4D4D4D"/>
    <a:srgbClr val="EBF4BE"/>
    <a:srgbClr val="FF795F"/>
    <a:srgbClr val="FFBCAF"/>
    <a:srgbClr val="EA735D"/>
    <a:srgbClr val="FFFFFF"/>
    <a:srgbClr val="679AE2"/>
    <a:srgbClr val="B73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AA353C-22A7-4BD9-B947-A4DD6E8D37FF}" v="205" dt="2023-09-05T10:07:39.0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79" autoAdjust="0"/>
    <p:restoredTop sz="93185" autoAdjust="0"/>
  </p:normalViewPr>
  <p:slideViewPr>
    <p:cSldViewPr snapToGrid="0" showGuides="1">
      <p:cViewPr varScale="1">
        <p:scale>
          <a:sx n="101" d="100"/>
          <a:sy n="101" d="100"/>
        </p:scale>
        <p:origin x="576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26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4176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an Braun" userId="6d256e358281d2b7" providerId="LiveId" clId="{62AA353C-22A7-4BD9-B947-A4DD6E8D37FF}"/>
    <pc:docChg chg="undo custSel addSld delSld modSld sldOrd">
      <pc:chgData name="Fabian Braun" userId="6d256e358281d2b7" providerId="LiveId" clId="{62AA353C-22A7-4BD9-B947-A4DD6E8D37FF}" dt="2023-09-05T12:01:33.613" v="1355" actId="20577"/>
      <pc:docMkLst>
        <pc:docMk/>
      </pc:docMkLst>
      <pc:sldChg chg="modSp mod">
        <pc:chgData name="Fabian Braun" userId="6d256e358281d2b7" providerId="LiveId" clId="{62AA353C-22A7-4BD9-B947-A4DD6E8D37FF}" dt="2023-09-05T11:53:18" v="1284" actId="20577"/>
        <pc:sldMkLst>
          <pc:docMk/>
          <pc:sldMk cId="3536168811" sldId="256"/>
        </pc:sldMkLst>
        <pc:spChg chg="mod">
          <ac:chgData name="Fabian Braun" userId="6d256e358281d2b7" providerId="LiveId" clId="{62AA353C-22A7-4BD9-B947-A4DD6E8D37FF}" dt="2023-09-05T11:53:18" v="1284" actId="20577"/>
          <ac:spMkLst>
            <pc:docMk/>
            <pc:sldMk cId="3536168811" sldId="256"/>
            <ac:spMk id="6" creationId="{4171C1F6-869F-40B1-8975-92FF2042F4CD}"/>
          </ac:spMkLst>
        </pc:spChg>
      </pc:sldChg>
      <pc:sldChg chg="modSp mod">
        <pc:chgData name="Fabian Braun" userId="6d256e358281d2b7" providerId="LiveId" clId="{62AA353C-22A7-4BD9-B947-A4DD6E8D37FF}" dt="2023-09-04T10:26:19.102" v="474" actId="20577"/>
        <pc:sldMkLst>
          <pc:docMk/>
          <pc:sldMk cId="207285702" sldId="268"/>
        </pc:sldMkLst>
        <pc:spChg chg="mod">
          <ac:chgData name="Fabian Braun" userId="6d256e358281d2b7" providerId="LiveId" clId="{62AA353C-22A7-4BD9-B947-A4DD6E8D37FF}" dt="2023-09-04T10:26:19.102" v="474" actId="20577"/>
          <ac:spMkLst>
            <pc:docMk/>
            <pc:sldMk cId="207285702" sldId="268"/>
            <ac:spMk id="3" creationId="{65F7AB09-D47D-4CCC-8342-1220EE57CD3E}"/>
          </ac:spMkLst>
        </pc:spChg>
      </pc:sldChg>
      <pc:sldChg chg="modSp mod">
        <pc:chgData name="Fabian Braun" userId="6d256e358281d2b7" providerId="LiveId" clId="{62AA353C-22A7-4BD9-B947-A4DD6E8D37FF}" dt="2023-09-04T12:14:44.801" v="889" actId="20577"/>
        <pc:sldMkLst>
          <pc:docMk/>
          <pc:sldMk cId="1297936948" sldId="273"/>
        </pc:sldMkLst>
        <pc:spChg chg="mod">
          <ac:chgData name="Fabian Braun" userId="6d256e358281d2b7" providerId="LiveId" clId="{62AA353C-22A7-4BD9-B947-A4DD6E8D37FF}" dt="2023-09-04T12:14:44.801" v="889" actId="20577"/>
          <ac:spMkLst>
            <pc:docMk/>
            <pc:sldMk cId="1297936948" sldId="273"/>
            <ac:spMk id="3" creationId="{2DCF37D2-26DB-47C6-8CF9-E060014FF7BB}"/>
          </ac:spMkLst>
        </pc:spChg>
      </pc:sldChg>
      <pc:sldChg chg="modSp mod">
        <pc:chgData name="Fabian Braun" userId="6d256e358281d2b7" providerId="LiveId" clId="{62AA353C-22A7-4BD9-B947-A4DD6E8D37FF}" dt="2023-09-04T12:14:08.644" v="883" actId="20577"/>
        <pc:sldMkLst>
          <pc:docMk/>
          <pc:sldMk cId="896928741" sldId="274"/>
        </pc:sldMkLst>
        <pc:spChg chg="mod">
          <ac:chgData name="Fabian Braun" userId="6d256e358281d2b7" providerId="LiveId" clId="{62AA353C-22A7-4BD9-B947-A4DD6E8D37FF}" dt="2023-09-04T12:14:08.644" v="883" actId="20577"/>
          <ac:spMkLst>
            <pc:docMk/>
            <pc:sldMk cId="896928741" sldId="274"/>
            <ac:spMk id="3" creationId="{16963D5D-D1E4-42F8-82F2-6E2550A0A68E}"/>
          </ac:spMkLst>
        </pc:spChg>
      </pc:sldChg>
      <pc:sldChg chg="modSp mod">
        <pc:chgData name="Fabian Braun" userId="6d256e358281d2b7" providerId="LiveId" clId="{62AA353C-22A7-4BD9-B947-A4DD6E8D37FF}" dt="2023-09-04T09:57:37.624" v="471" actId="1076"/>
        <pc:sldMkLst>
          <pc:docMk/>
          <pc:sldMk cId="1011989560" sldId="276"/>
        </pc:sldMkLst>
        <pc:picChg chg="mod">
          <ac:chgData name="Fabian Braun" userId="6d256e358281d2b7" providerId="LiveId" clId="{62AA353C-22A7-4BD9-B947-A4DD6E8D37FF}" dt="2023-09-04T09:57:37.624" v="471" actId="1076"/>
          <ac:picMkLst>
            <pc:docMk/>
            <pc:sldMk cId="1011989560" sldId="276"/>
            <ac:picMk id="3" creationId="{9DDE0F4B-F56C-490C-B237-0EE53C4AB9E4}"/>
          </ac:picMkLst>
        </pc:picChg>
      </pc:sldChg>
      <pc:sldChg chg="modSp mod">
        <pc:chgData name="Fabian Braun" userId="6d256e358281d2b7" providerId="LiveId" clId="{62AA353C-22A7-4BD9-B947-A4DD6E8D37FF}" dt="2023-09-05T12:01:33.613" v="1355" actId="20577"/>
        <pc:sldMkLst>
          <pc:docMk/>
          <pc:sldMk cId="3608059397" sldId="278"/>
        </pc:sldMkLst>
        <pc:spChg chg="mod">
          <ac:chgData name="Fabian Braun" userId="6d256e358281d2b7" providerId="LiveId" clId="{62AA353C-22A7-4BD9-B947-A4DD6E8D37FF}" dt="2023-09-05T12:01:33.613" v="1355" actId="20577"/>
          <ac:spMkLst>
            <pc:docMk/>
            <pc:sldMk cId="3608059397" sldId="278"/>
            <ac:spMk id="3" creationId="{3A8DB2B3-5875-48ED-8EF4-0E1E6610E2BA}"/>
          </ac:spMkLst>
        </pc:spChg>
      </pc:sldChg>
      <pc:sldChg chg="addSp modSp mod modAnim">
        <pc:chgData name="Fabian Braun" userId="6d256e358281d2b7" providerId="LiveId" clId="{62AA353C-22A7-4BD9-B947-A4DD6E8D37FF}" dt="2023-09-05T07:46:08.189" v="1170"/>
        <pc:sldMkLst>
          <pc:docMk/>
          <pc:sldMk cId="1544006030" sldId="284"/>
        </pc:sldMkLst>
        <pc:spChg chg="mod">
          <ac:chgData name="Fabian Braun" userId="6d256e358281d2b7" providerId="LiveId" clId="{62AA353C-22A7-4BD9-B947-A4DD6E8D37FF}" dt="2023-09-04T11:58:56.609" v="613" actId="20577"/>
          <ac:spMkLst>
            <pc:docMk/>
            <pc:sldMk cId="1544006030" sldId="284"/>
            <ac:spMk id="3" creationId="{23025F80-664C-47EB-B231-376FAF6D72DA}"/>
          </ac:spMkLst>
        </pc:spChg>
        <pc:spChg chg="add mod">
          <ac:chgData name="Fabian Braun" userId="6d256e358281d2b7" providerId="LiveId" clId="{62AA353C-22A7-4BD9-B947-A4DD6E8D37FF}" dt="2023-09-04T07:28:06.955" v="131" actId="1076"/>
          <ac:spMkLst>
            <pc:docMk/>
            <pc:sldMk cId="1544006030" sldId="284"/>
            <ac:spMk id="8" creationId="{59F44A9E-F86F-B7AF-760C-0C0314B067EB}"/>
          </ac:spMkLst>
        </pc:spChg>
        <pc:spChg chg="add mod">
          <ac:chgData name="Fabian Braun" userId="6d256e358281d2b7" providerId="LiveId" clId="{62AA353C-22A7-4BD9-B947-A4DD6E8D37FF}" dt="2023-09-04T12:02:07.443" v="640" actId="20577"/>
          <ac:spMkLst>
            <pc:docMk/>
            <pc:sldMk cId="1544006030" sldId="284"/>
            <ac:spMk id="9" creationId="{F403AF29-CF08-2E6A-2E51-8D67B511F9BB}"/>
          </ac:spMkLst>
        </pc:spChg>
      </pc:sldChg>
      <pc:sldChg chg="addSp modSp mod">
        <pc:chgData name="Fabian Braun" userId="6d256e358281d2b7" providerId="LiveId" clId="{62AA353C-22A7-4BD9-B947-A4DD6E8D37FF}" dt="2023-09-04T12:09:47.068" v="794" actId="1076"/>
        <pc:sldMkLst>
          <pc:docMk/>
          <pc:sldMk cId="1033185056" sldId="294"/>
        </pc:sldMkLst>
        <pc:spChg chg="mod">
          <ac:chgData name="Fabian Braun" userId="6d256e358281d2b7" providerId="LiveId" clId="{62AA353C-22A7-4BD9-B947-A4DD6E8D37FF}" dt="2023-09-04T12:09:25.088" v="767" actId="20577"/>
          <ac:spMkLst>
            <pc:docMk/>
            <pc:sldMk cId="1033185056" sldId="294"/>
            <ac:spMk id="2" creationId="{E3A8A0C6-66D7-4F16-9BC8-349D87A4DEA3}"/>
          </ac:spMkLst>
        </pc:spChg>
        <pc:spChg chg="mod">
          <ac:chgData name="Fabian Braun" userId="6d256e358281d2b7" providerId="LiveId" clId="{62AA353C-22A7-4BD9-B947-A4DD6E8D37FF}" dt="2023-09-04T07:41:40.739" v="138" actId="6549"/>
          <ac:spMkLst>
            <pc:docMk/>
            <pc:sldMk cId="1033185056" sldId="294"/>
            <ac:spMk id="3" creationId="{23025F80-664C-47EB-B231-376FAF6D72DA}"/>
          </ac:spMkLst>
        </pc:spChg>
        <pc:spChg chg="add mod">
          <ac:chgData name="Fabian Braun" userId="6d256e358281d2b7" providerId="LiveId" clId="{62AA353C-22A7-4BD9-B947-A4DD6E8D37FF}" dt="2023-09-04T12:09:47.068" v="794" actId="1076"/>
          <ac:spMkLst>
            <pc:docMk/>
            <pc:sldMk cId="1033185056" sldId="294"/>
            <ac:spMk id="9" creationId="{457D9F77-0DA6-0E73-2C96-5B9D46ED4B2A}"/>
          </ac:spMkLst>
        </pc:spChg>
      </pc:sldChg>
      <pc:sldChg chg="modSp mod">
        <pc:chgData name="Fabian Braun" userId="6d256e358281d2b7" providerId="LiveId" clId="{62AA353C-22A7-4BD9-B947-A4DD6E8D37FF}" dt="2023-09-04T09:39:41.369" v="450" actId="20577"/>
        <pc:sldMkLst>
          <pc:docMk/>
          <pc:sldMk cId="2402066964" sldId="296"/>
        </pc:sldMkLst>
        <pc:spChg chg="mod">
          <ac:chgData name="Fabian Braun" userId="6d256e358281d2b7" providerId="LiveId" clId="{62AA353C-22A7-4BD9-B947-A4DD6E8D37FF}" dt="2023-09-04T09:39:41.369" v="450" actId="20577"/>
          <ac:spMkLst>
            <pc:docMk/>
            <pc:sldMk cId="2402066964" sldId="296"/>
            <ac:spMk id="3" creationId="{23025F80-664C-47EB-B231-376FAF6D72DA}"/>
          </ac:spMkLst>
        </pc:spChg>
      </pc:sldChg>
      <pc:sldChg chg="addSp modSp mod modAnim">
        <pc:chgData name="Fabian Braun" userId="6d256e358281d2b7" providerId="LiveId" clId="{62AA353C-22A7-4BD9-B947-A4DD6E8D37FF}" dt="2023-09-05T06:41:15.722" v="1162" actId="20577"/>
        <pc:sldMkLst>
          <pc:docMk/>
          <pc:sldMk cId="4173151154" sldId="298"/>
        </pc:sldMkLst>
        <pc:spChg chg="mod">
          <ac:chgData name="Fabian Braun" userId="6d256e358281d2b7" providerId="LiveId" clId="{62AA353C-22A7-4BD9-B947-A4DD6E8D37FF}" dt="2023-09-05T06:41:15.722" v="1162" actId="20577"/>
          <ac:spMkLst>
            <pc:docMk/>
            <pc:sldMk cId="4173151154" sldId="298"/>
            <ac:spMk id="3" creationId="{23025F80-664C-47EB-B231-376FAF6D72DA}"/>
          </ac:spMkLst>
        </pc:spChg>
        <pc:spChg chg="add mod">
          <ac:chgData name="Fabian Braun" userId="6d256e358281d2b7" providerId="LiveId" clId="{62AA353C-22A7-4BD9-B947-A4DD6E8D37FF}" dt="2023-09-04T07:57:29.886" v="280" actId="1035"/>
          <ac:spMkLst>
            <pc:docMk/>
            <pc:sldMk cId="4173151154" sldId="298"/>
            <ac:spMk id="5" creationId="{73A17E88-FF00-9F72-67F8-FB973D0318F5}"/>
          </ac:spMkLst>
        </pc:spChg>
        <pc:spChg chg="add mod">
          <ac:chgData name="Fabian Braun" userId="6d256e358281d2b7" providerId="LiveId" clId="{62AA353C-22A7-4BD9-B947-A4DD6E8D37FF}" dt="2023-09-04T12:18:23.738" v="905" actId="1076"/>
          <ac:spMkLst>
            <pc:docMk/>
            <pc:sldMk cId="4173151154" sldId="298"/>
            <ac:spMk id="14" creationId="{D790477A-98B5-33E9-ED15-ABC633B75906}"/>
          </ac:spMkLst>
        </pc:spChg>
        <pc:spChg chg="add mod">
          <ac:chgData name="Fabian Braun" userId="6d256e358281d2b7" providerId="LiveId" clId="{62AA353C-22A7-4BD9-B947-A4DD6E8D37FF}" dt="2023-09-04T12:19:04.427" v="1007" actId="1076"/>
          <ac:spMkLst>
            <pc:docMk/>
            <pc:sldMk cId="4173151154" sldId="298"/>
            <ac:spMk id="16" creationId="{5E3AEFEE-D6A9-C387-69E7-9ECF16129E4B}"/>
          </ac:spMkLst>
        </pc:spChg>
        <pc:spChg chg="mod">
          <ac:chgData name="Fabian Braun" userId="6d256e358281d2b7" providerId="LiveId" clId="{62AA353C-22A7-4BD9-B947-A4DD6E8D37FF}" dt="2023-09-04T12:20:02.603" v="1008" actId="1076"/>
          <ac:spMkLst>
            <pc:docMk/>
            <pc:sldMk cId="4173151154" sldId="298"/>
            <ac:spMk id="26" creationId="{AADFBBBF-EB32-45F3-8C41-6370442B7BD1}"/>
          </ac:spMkLst>
        </pc:spChg>
      </pc:sldChg>
      <pc:sldChg chg="modSp mod">
        <pc:chgData name="Fabian Braun" userId="6d256e358281d2b7" providerId="LiveId" clId="{62AA353C-22A7-4BD9-B947-A4DD6E8D37FF}" dt="2023-09-04T11:12:28.051" v="486" actId="20577"/>
        <pc:sldMkLst>
          <pc:docMk/>
          <pc:sldMk cId="3813479848" sldId="299"/>
        </pc:sldMkLst>
        <pc:spChg chg="mod">
          <ac:chgData name="Fabian Braun" userId="6d256e358281d2b7" providerId="LiveId" clId="{62AA353C-22A7-4BD9-B947-A4DD6E8D37FF}" dt="2023-09-04T11:12:28.051" v="486" actId="20577"/>
          <ac:spMkLst>
            <pc:docMk/>
            <pc:sldMk cId="3813479848" sldId="299"/>
            <ac:spMk id="2" creationId="{1E09867A-5ED3-49D7-99D4-F95F08260B39}"/>
          </ac:spMkLst>
        </pc:spChg>
      </pc:sldChg>
      <pc:sldChg chg="addSp delSp modSp mod">
        <pc:chgData name="Fabian Braun" userId="6d256e358281d2b7" providerId="LiveId" clId="{62AA353C-22A7-4BD9-B947-A4DD6E8D37FF}" dt="2023-09-05T10:07:39.061" v="1268" actId="20577"/>
        <pc:sldMkLst>
          <pc:docMk/>
          <pc:sldMk cId="1958886340" sldId="302"/>
        </pc:sldMkLst>
        <pc:spChg chg="add mod">
          <ac:chgData name="Fabian Braun" userId="6d256e358281d2b7" providerId="LiveId" clId="{62AA353C-22A7-4BD9-B947-A4DD6E8D37FF}" dt="2023-09-04T12:07:03.998" v="703" actId="1076"/>
          <ac:spMkLst>
            <pc:docMk/>
            <pc:sldMk cId="1958886340" sldId="302"/>
            <ac:spMk id="3" creationId="{205E81EA-17D5-A162-B4C2-6FBF6B8E77DA}"/>
          </ac:spMkLst>
        </pc:spChg>
        <pc:spChg chg="add del mod">
          <ac:chgData name="Fabian Braun" userId="6d256e358281d2b7" providerId="LiveId" clId="{62AA353C-22A7-4BD9-B947-A4DD6E8D37FF}" dt="2023-09-04T12:07:48.840" v="760" actId="478"/>
          <ac:spMkLst>
            <pc:docMk/>
            <pc:sldMk cId="1958886340" sldId="302"/>
            <ac:spMk id="5" creationId="{5575DA8A-CBCA-F4CC-7E73-B732A8942783}"/>
          </ac:spMkLst>
        </pc:spChg>
        <pc:spChg chg="add mod">
          <ac:chgData name="Fabian Braun" userId="6d256e358281d2b7" providerId="LiveId" clId="{62AA353C-22A7-4BD9-B947-A4DD6E8D37FF}" dt="2023-09-04T12:07:45.723" v="759" actId="1076"/>
          <ac:spMkLst>
            <pc:docMk/>
            <pc:sldMk cId="1958886340" sldId="302"/>
            <ac:spMk id="8" creationId="{C4069DB9-5307-F53E-4FC9-C684F024F185}"/>
          </ac:spMkLst>
        </pc:spChg>
        <pc:spChg chg="add del mod">
          <ac:chgData name="Fabian Braun" userId="6d256e358281d2b7" providerId="LiveId" clId="{62AA353C-22A7-4BD9-B947-A4DD6E8D37FF}" dt="2023-09-04T12:07:33.155" v="745"/>
          <ac:spMkLst>
            <pc:docMk/>
            <pc:sldMk cId="1958886340" sldId="302"/>
            <ac:spMk id="9" creationId="{E19CF1B1-49F7-4BA3-ED00-F8BAA45FDCCF}"/>
          </ac:spMkLst>
        </pc:spChg>
        <pc:spChg chg="mod">
          <ac:chgData name="Fabian Braun" userId="6d256e358281d2b7" providerId="LiveId" clId="{62AA353C-22A7-4BD9-B947-A4DD6E8D37FF}" dt="2023-09-05T10:07:39.061" v="1268" actId="20577"/>
          <ac:spMkLst>
            <pc:docMk/>
            <pc:sldMk cId="1958886340" sldId="302"/>
            <ac:spMk id="9" creationId="{F447BCC1-3C7D-443B-9419-3A43F6F7B6C9}"/>
          </ac:spMkLst>
        </pc:spChg>
      </pc:sldChg>
      <pc:sldChg chg="addSp modSp mod modAnim">
        <pc:chgData name="Fabian Braun" userId="6d256e358281d2b7" providerId="LiveId" clId="{62AA353C-22A7-4BD9-B947-A4DD6E8D37FF}" dt="2023-09-05T08:09:31.179" v="1173"/>
        <pc:sldMkLst>
          <pc:docMk/>
          <pc:sldMk cId="1700587577" sldId="303"/>
        </pc:sldMkLst>
        <pc:spChg chg="add mod">
          <ac:chgData name="Fabian Braun" userId="6d256e358281d2b7" providerId="LiveId" clId="{62AA353C-22A7-4BD9-B947-A4DD6E8D37FF}" dt="2023-09-04T12:10:34.367" v="806" actId="1076"/>
          <ac:spMkLst>
            <pc:docMk/>
            <pc:sldMk cId="1700587577" sldId="303"/>
            <ac:spMk id="5" creationId="{A734A988-7275-21FC-301F-877953E65A96}"/>
          </ac:spMkLst>
        </pc:spChg>
        <pc:picChg chg="mod">
          <ac:chgData name="Fabian Braun" userId="6d256e358281d2b7" providerId="LiveId" clId="{62AA353C-22A7-4BD9-B947-A4DD6E8D37FF}" dt="2023-09-04T12:10:18.327" v="796" actId="1076"/>
          <ac:picMkLst>
            <pc:docMk/>
            <pc:sldMk cId="1700587577" sldId="303"/>
            <ac:picMk id="8" creationId="{86E16DAA-4E1F-4B77-8A84-22ABA51C0C1D}"/>
          </ac:picMkLst>
        </pc:picChg>
      </pc:sldChg>
      <pc:sldChg chg="addSp delSp modSp mod modNotesTx">
        <pc:chgData name="Fabian Braun" userId="6d256e358281d2b7" providerId="LiveId" clId="{62AA353C-22A7-4BD9-B947-A4DD6E8D37FF}" dt="2023-09-05T09:46:24.877" v="1264" actId="20577"/>
        <pc:sldMkLst>
          <pc:docMk/>
          <pc:sldMk cId="867009200" sldId="304"/>
        </pc:sldMkLst>
        <pc:spChg chg="mod">
          <ac:chgData name="Fabian Braun" userId="6d256e358281d2b7" providerId="LiveId" clId="{62AA353C-22A7-4BD9-B947-A4DD6E8D37FF}" dt="2023-09-04T07:24:09.947" v="59" actId="20577"/>
          <ac:spMkLst>
            <pc:docMk/>
            <pc:sldMk cId="867009200" sldId="304"/>
            <ac:spMk id="2" creationId="{E3A8A0C6-66D7-4F16-9BC8-349D87A4DEA3}"/>
          </ac:spMkLst>
        </pc:spChg>
        <pc:spChg chg="add del">
          <ac:chgData name="Fabian Braun" userId="6d256e358281d2b7" providerId="LiveId" clId="{62AA353C-22A7-4BD9-B947-A4DD6E8D37FF}" dt="2023-09-04T07:00:09.720" v="28" actId="478"/>
          <ac:spMkLst>
            <pc:docMk/>
            <pc:sldMk cId="867009200" sldId="304"/>
            <ac:spMk id="22" creationId="{48941B1A-BE96-4BE0-9FA3-0294B2B39A3B}"/>
          </ac:spMkLst>
        </pc:spChg>
      </pc:sldChg>
      <pc:sldChg chg="modSp mod">
        <pc:chgData name="Fabian Braun" userId="6d256e358281d2b7" providerId="LiveId" clId="{62AA353C-22A7-4BD9-B947-A4DD6E8D37FF}" dt="2023-09-05T09:58:27.616" v="1267" actId="20577"/>
        <pc:sldMkLst>
          <pc:docMk/>
          <pc:sldMk cId="2134456007" sldId="305"/>
        </pc:sldMkLst>
        <pc:spChg chg="mod">
          <ac:chgData name="Fabian Braun" userId="6d256e358281d2b7" providerId="LiveId" clId="{62AA353C-22A7-4BD9-B947-A4DD6E8D37FF}" dt="2023-09-05T09:58:21.558" v="1265" actId="6549"/>
          <ac:spMkLst>
            <pc:docMk/>
            <pc:sldMk cId="2134456007" sldId="305"/>
            <ac:spMk id="22" creationId="{0657CD94-E906-BFC6-E676-E94C7E5D3937}"/>
          </ac:spMkLst>
        </pc:spChg>
        <pc:spChg chg="mod">
          <ac:chgData name="Fabian Braun" userId="6d256e358281d2b7" providerId="LiveId" clId="{62AA353C-22A7-4BD9-B947-A4DD6E8D37FF}" dt="2023-09-05T09:58:24.971" v="1266" actId="6549"/>
          <ac:spMkLst>
            <pc:docMk/>
            <pc:sldMk cId="2134456007" sldId="305"/>
            <ac:spMk id="35" creationId="{C0676AD8-5E0B-CFE2-EFE2-2E20E3AD062F}"/>
          </ac:spMkLst>
        </pc:spChg>
        <pc:spChg chg="mod">
          <ac:chgData name="Fabian Braun" userId="6d256e358281d2b7" providerId="LiveId" clId="{62AA353C-22A7-4BD9-B947-A4DD6E8D37FF}" dt="2023-09-05T09:58:27.616" v="1267" actId="20577"/>
          <ac:spMkLst>
            <pc:docMk/>
            <pc:sldMk cId="2134456007" sldId="305"/>
            <ac:spMk id="36" creationId="{93D2B63D-C39B-91E0-0850-7C9D1EE508CB}"/>
          </ac:spMkLst>
        </pc:spChg>
      </pc:sldChg>
      <pc:sldChg chg="modSp mod modAnim">
        <pc:chgData name="Fabian Braun" userId="6d256e358281d2b7" providerId="LiveId" clId="{62AA353C-22A7-4BD9-B947-A4DD6E8D37FF}" dt="2023-09-04T11:55:04.757" v="543" actId="1038"/>
        <pc:sldMkLst>
          <pc:docMk/>
          <pc:sldMk cId="2886142513" sldId="306"/>
        </pc:sldMkLst>
        <pc:spChg chg="mod">
          <ac:chgData name="Fabian Braun" userId="6d256e358281d2b7" providerId="LiveId" clId="{62AA353C-22A7-4BD9-B947-A4DD6E8D37FF}" dt="2023-09-04T10:13:24.662" v="472" actId="20577"/>
          <ac:spMkLst>
            <pc:docMk/>
            <pc:sldMk cId="2886142513" sldId="306"/>
            <ac:spMk id="3" creationId="{23025F80-664C-47EB-B231-376FAF6D72DA}"/>
          </ac:spMkLst>
        </pc:spChg>
        <pc:spChg chg="mod">
          <ac:chgData name="Fabian Braun" userId="6d256e358281d2b7" providerId="LiveId" clId="{62AA353C-22A7-4BD9-B947-A4DD6E8D37FF}" dt="2023-09-04T06:50:44.187" v="26" actId="1076"/>
          <ac:spMkLst>
            <pc:docMk/>
            <pc:sldMk cId="2886142513" sldId="306"/>
            <ac:spMk id="35" creationId="{C478FE6B-D174-4AE1-8012-5A66E273859B}"/>
          </ac:spMkLst>
        </pc:spChg>
        <pc:cxnChg chg="mod">
          <ac:chgData name="Fabian Braun" userId="6d256e358281d2b7" providerId="LiveId" clId="{62AA353C-22A7-4BD9-B947-A4DD6E8D37FF}" dt="2023-09-04T11:55:04.757" v="543" actId="1038"/>
          <ac:cxnSpMkLst>
            <pc:docMk/>
            <pc:sldMk cId="2886142513" sldId="306"/>
            <ac:cxnSpMk id="109" creationId="{317C6DAE-45A7-44D2-9E38-3D503F3DE865}"/>
          </ac:cxnSpMkLst>
        </pc:cxnChg>
      </pc:sldChg>
      <pc:sldChg chg="addSp delSp modSp mod addAnim delAnim modAnim">
        <pc:chgData name="Fabian Braun" userId="6d256e358281d2b7" providerId="LiveId" clId="{62AA353C-22A7-4BD9-B947-A4DD6E8D37FF}" dt="2023-09-04T11:56:57.741" v="587" actId="20577"/>
        <pc:sldMkLst>
          <pc:docMk/>
          <pc:sldMk cId="654176286" sldId="307"/>
        </pc:sldMkLst>
        <pc:spChg chg="add mod">
          <ac:chgData name="Fabian Braun" userId="6d256e358281d2b7" providerId="LiveId" clId="{62AA353C-22A7-4BD9-B947-A4DD6E8D37FF}" dt="2023-09-04T06:02:26.840" v="23" actId="164"/>
          <ac:spMkLst>
            <pc:docMk/>
            <pc:sldMk cId="654176286" sldId="307"/>
            <ac:spMk id="3" creationId="{CA3FF0B0-AD66-B4EE-B64D-9A4F1779A299}"/>
          </ac:spMkLst>
        </pc:spChg>
        <pc:spChg chg="add mod">
          <ac:chgData name="Fabian Braun" userId="6d256e358281d2b7" providerId="LiveId" clId="{62AA353C-22A7-4BD9-B947-A4DD6E8D37FF}" dt="2023-09-04T06:02:26.840" v="23" actId="164"/>
          <ac:spMkLst>
            <pc:docMk/>
            <pc:sldMk cId="654176286" sldId="307"/>
            <ac:spMk id="9" creationId="{754337E0-86F6-43A3-FB9A-D41D72BAA499}"/>
          </ac:spMkLst>
        </pc:spChg>
        <pc:spChg chg="add mod">
          <ac:chgData name="Fabian Braun" userId="6d256e358281d2b7" providerId="LiveId" clId="{62AA353C-22A7-4BD9-B947-A4DD6E8D37FF}" dt="2023-09-04T11:56:07.115" v="560" actId="207"/>
          <ac:spMkLst>
            <pc:docMk/>
            <pc:sldMk cId="654176286" sldId="307"/>
            <ac:spMk id="11" creationId="{7A9BF148-E220-15A0-B82B-BFAE0B10BA19}"/>
          </ac:spMkLst>
        </pc:spChg>
        <pc:spChg chg="add del mod">
          <ac:chgData name="Fabian Braun" userId="6d256e358281d2b7" providerId="LiveId" clId="{62AA353C-22A7-4BD9-B947-A4DD6E8D37FF}" dt="2023-09-04T11:56:57.741" v="587" actId="20577"/>
          <ac:spMkLst>
            <pc:docMk/>
            <pc:sldMk cId="654176286" sldId="307"/>
            <ac:spMk id="62" creationId="{7D49CF5D-64FD-4101-A892-F829D2BB9E07}"/>
          </ac:spMkLst>
        </pc:spChg>
        <pc:grpChg chg="add mod">
          <ac:chgData name="Fabian Braun" userId="6d256e358281d2b7" providerId="LiveId" clId="{62AA353C-22A7-4BD9-B947-A4DD6E8D37FF}" dt="2023-09-04T06:02:26.840" v="23" actId="164"/>
          <ac:grpSpMkLst>
            <pc:docMk/>
            <pc:sldMk cId="654176286" sldId="307"/>
            <ac:grpSpMk id="10" creationId="{9711BBCB-9A07-FD1B-FE8D-8DD412704BB1}"/>
          </ac:grpSpMkLst>
        </pc:grpChg>
        <pc:grpChg chg="mod">
          <ac:chgData name="Fabian Braun" userId="6d256e358281d2b7" providerId="LiveId" clId="{62AA353C-22A7-4BD9-B947-A4DD6E8D37FF}" dt="2023-09-04T06:02:26.840" v="23" actId="164"/>
          <ac:grpSpMkLst>
            <pc:docMk/>
            <pc:sldMk cId="654176286" sldId="307"/>
            <ac:grpSpMk id="84" creationId="{952B0CF7-C68A-413A-B640-E073D6A66470}"/>
          </ac:grpSpMkLst>
        </pc:grpChg>
        <pc:cxnChg chg="mod">
          <ac:chgData name="Fabian Braun" userId="6d256e358281d2b7" providerId="LiveId" clId="{62AA353C-22A7-4BD9-B947-A4DD6E8D37FF}" dt="2023-09-04T08:13:00.200" v="319" actId="1036"/>
          <ac:cxnSpMkLst>
            <pc:docMk/>
            <pc:sldMk cId="654176286" sldId="307"/>
            <ac:cxnSpMk id="66" creationId="{F1BE675D-AF51-4729-9B0A-487FC8995FEC}"/>
          </ac:cxnSpMkLst>
        </pc:cxnChg>
      </pc:sldChg>
      <pc:sldChg chg="modSp mod">
        <pc:chgData name="Fabian Braun" userId="6d256e358281d2b7" providerId="LiveId" clId="{62AA353C-22A7-4BD9-B947-A4DD6E8D37FF}" dt="2023-09-05T10:25:17.413" v="1281" actId="20577"/>
        <pc:sldMkLst>
          <pc:docMk/>
          <pc:sldMk cId="1884832754" sldId="308"/>
        </pc:sldMkLst>
        <pc:spChg chg="mod">
          <ac:chgData name="Fabian Braun" userId="6d256e358281d2b7" providerId="LiveId" clId="{62AA353C-22A7-4BD9-B947-A4DD6E8D37FF}" dt="2023-09-05T10:25:17.413" v="1281" actId="20577"/>
          <ac:spMkLst>
            <pc:docMk/>
            <pc:sldMk cId="1884832754" sldId="308"/>
            <ac:spMk id="32" creationId="{BC30CF91-8CA5-4811-BC63-83EB16DF745F}"/>
          </ac:spMkLst>
        </pc:spChg>
      </pc:sldChg>
      <pc:sldChg chg="new del">
        <pc:chgData name="Fabian Braun" userId="6d256e358281d2b7" providerId="LiveId" clId="{62AA353C-22A7-4BD9-B947-A4DD6E8D37FF}" dt="2023-09-04T12:11:28.971" v="809" actId="47"/>
        <pc:sldMkLst>
          <pc:docMk/>
          <pc:sldMk cId="2848786819" sldId="309"/>
        </pc:sldMkLst>
      </pc:sldChg>
      <pc:sldChg chg="addSp modSp add mod">
        <pc:chgData name="Fabian Braun" userId="6d256e358281d2b7" providerId="LiveId" clId="{62AA353C-22A7-4BD9-B947-A4DD6E8D37FF}" dt="2023-09-04T12:12:18.822" v="879" actId="20577"/>
        <pc:sldMkLst>
          <pc:docMk/>
          <pc:sldMk cId="2353779054" sldId="310"/>
        </pc:sldMkLst>
        <pc:spChg chg="add mod">
          <ac:chgData name="Fabian Braun" userId="6d256e358281d2b7" providerId="LiveId" clId="{62AA353C-22A7-4BD9-B947-A4DD6E8D37FF}" dt="2023-09-04T12:12:18.822" v="879" actId="20577"/>
          <ac:spMkLst>
            <pc:docMk/>
            <pc:sldMk cId="2353779054" sldId="310"/>
            <ac:spMk id="11" creationId="{984CDAFE-C2D1-B1CB-5068-EC499F9FCDB9}"/>
          </ac:spMkLst>
        </pc:spChg>
        <pc:picChg chg="mod">
          <ac:chgData name="Fabian Braun" userId="6d256e358281d2b7" providerId="LiveId" clId="{62AA353C-22A7-4BD9-B947-A4DD6E8D37FF}" dt="2023-09-04T12:11:34.695" v="810" actId="1076"/>
          <ac:picMkLst>
            <pc:docMk/>
            <pc:sldMk cId="2353779054" sldId="310"/>
            <ac:picMk id="9" creationId="{CCA45F9B-4489-418B-8648-E894F15CA595}"/>
          </ac:picMkLst>
        </pc:picChg>
        <pc:cxnChg chg="mod">
          <ac:chgData name="Fabian Braun" userId="6d256e358281d2b7" providerId="LiveId" clId="{62AA353C-22A7-4BD9-B947-A4DD6E8D37FF}" dt="2023-09-04T12:11:34.695" v="810" actId="1076"/>
          <ac:cxnSpMkLst>
            <pc:docMk/>
            <pc:sldMk cId="2353779054" sldId="310"/>
            <ac:cxnSpMk id="12" creationId="{6D13FA63-CF1A-4544-B0B3-55FF836A1946}"/>
          </ac:cxnSpMkLst>
        </pc:cxnChg>
      </pc:sldChg>
      <pc:sldChg chg="modSp new mod ord">
        <pc:chgData name="Fabian Braun" userId="6d256e358281d2b7" providerId="LiveId" clId="{62AA353C-22A7-4BD9-B947-A4DD6E8D37FF}" dt="2023-09-04T12:27:42.486" v="1156" actId="20577"/>
        <pc:sldMkLst>
          <pc:docMk/>
          <pc:sldMk cId="2674290682" sldId="311"/>
        </pc:sldMkLst>
        <pc:spChg chg="mod">
          <ac:chgData name="Fabian Braun" userId="6d256e358281d2b7" providerId="LiveId" clId="{62AA353C-22A7-4BD9-B947-A4DD6E8D37FF}" dt="2023-09-04T12:27:42.486" v="1156" actId="20577"/>
          <ac:spMkLst>
            <pc:docMk/>
            <pc:sldMk cId="2674290682" sldId="311"/>
            <ac:spMk id="2" creationId="{D3012600-9062-2A86-7EBF-D2DA95509D05}"/>
          </ac:spMkLst>
        </pc:spChg>
        <pc:spChg chg="mod">
          <ac:chgData name="Fabian Braun" userId="6d256e358281d2b7" providerId="LiveId" clId="{62AA353C-22A7-4BD9-B947-A4DD6E8D37FF}" dt="2023-09-04T12:25:49.338" v="1153" actId="20577"/>
          <ac:spMkLst>
            <pc:docMk/>
            <pc:sldMk cId="2674290682" sldId="311"/>
            <ac:spMk id="3" creationId="{3F150955-6ECD-EA9E-2ECC-B08C2182D47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07.09.2023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gif>
</file>

<file path=ppt/media/image62.png>
</file>

<file path=ppt/media/image7.jpg>
</file>

<file path=ppt/media/image8.jpg>
</file>

<file path=ppt/media/image9.jp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07.09.2023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Label-free imaging: No contrast agant or dye needed -&gt; living cells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Non-invasive: Does not damage or alter imaged samples -&gt; suitable for long-term observations of living cells and tissues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High Sensitivity to Thickness -&gt; sutable for studying cell morphology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Quantitative measurements: quatitative information about optical path length changes -&gt; cell volume, dry mass, intracellular refractive index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High-throughput imaging: Can be adepted for high-throuput imaging systems, allowing for analysis of large sample populations and fast changing samples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Three-dimensional reconstruction: True 3 dimensional imaging by taking several images from all sides, pseudo-3d, by changing the focus distacne -&gt; tracking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Multimodal imaging: Can be combined with other imaging modalities such as fluorescence microsopy or brightfield imaging- &gt; comprehensive view of the sample‘s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9257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Label-free imaging: No contrast agant or dye needed -&gt; living cells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Non-invasive: Does not damage or alter imaged samples -&gt; suitable for long-term observations of living cells and tissues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High Sensitivity to Thickness -&gt; sutable for studying cell morphology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Quantitative measurements: quatitative information about optical path length changes -&gt; cell volume, dry mass, intracellular refractive index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High-throughput imaging: Can be adepted for high-throuput imaging systems, allowing for analysis of large sample populations and fast changing samples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Three-dimensional reconstruction: True 3 dimensional imaging by taking several images from all sides, pseudo-3d, by changing the focus distacne -&gt; tracking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Multimodal imaging: Can be combined with other imaging modalities such as fluorescence microsopy or brightfield imaging- &gt; comprehensive view of the sample‘s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52686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Label-free imaging: No contrast agant or dye needed -&gt; living cells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Non-invasive: Does not damage or alter imaged samples -&gt; suitable for long-term observations of living cells and tissues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High Sensitivity to Thickness -&gt; sutable for studying cell morphology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Quantitative measurements: quatitative information about optical path length changes -&gt; cell volume, dry mass, intracellular refractive index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High-throughput imaging: Can be adepted for high-throuput imaging systems, allowing for analysis of large sample populations and fast changing samples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Three-dimensional reconstruction: True 3 dimensional imaging by taking several images from all sides, pseudo-3d, by changing the focus distacne -&gt; tracking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Multimodal imaging: Can be combined with other imaging modalities such as fluorescence microsopy or brightfield imaging- &gt; comprehensive view of the sample‘s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96710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Propagation to reconstruction distance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1732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1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3C296D1-2CD0-479F-A866-6EC741D22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41BE31-9613-4103-99FF-7DCFF643B3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EB298C-798E-4D73-9DD6-F896C06530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429338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640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61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C2547-0B26-4181-9958-0F74634B97A1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412874"/>
            <a:ext cx="10728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9438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3879-9C0F-4F94-919F-30B833E8871A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260350"/>
            <a:ext cx="10728000" cy="6012524"/>
          </a:xfrm>
        </p:spPr>
        <p:txBody>
          <a:bodyPr tIns="216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842048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163" y="1412875"/>
            <a:ext cx="5256000" cy="4860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F82BE-DF56-4719-B180-C3B0D509F71F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040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96394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5121800"/>
            <a:ext cx="5255999" cy="1152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B9425-7348-43E2-B0E9-6A2A48F5FA8A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1AAB6914-2518-430D-BF4C-14EA51B614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4162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092EEFB-079B-4C38-A665-E52B9837601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04162" y="5121800"/>
            <a:ext cx="5256001" cy="1152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8575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4166439"/>
            <a:ext cx="10728327" cy="212440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82B2-018B-4FD3-AD95-2F64EDE0E9D6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36793346-BF6B-42A8-ADE0-3AA3DC3B23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40162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FE637F68-618E-43EB-B240-4BFA26852F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85999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29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"/>
          </a:xfrm>
        </p:spPr>
        <p:txBody>
          <a:bodyPr/>
          <a:lstStyle>
            <a:lvl1pPr marL="0" indent="0">
              <a:buNone/>
              <a:defRPr b="1"/>
            </a:lvl1pPr>
            <a:lvl2pPr marL="266700" indent="0">
              <a:buNone/>
              <a:defRPr b="1"/>
            </a:lvl2pPr>
            <a:lvl3pPr marL="538163" indent="0">
              <a:buNone/>
              <a:defRPr b="1"/>
            </a:lvl3pPr>
            <a:lvl4pPr marL="804862" indent="0">
              <a:buNone/>
              <a:defRPr b="1"/>
            </a:lvl4pPr>
            <a:lvl5pPr marL="1076325" indent="0">
              <a:buNone/>
              <a:defRPr b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0FED0-443D-411A-B8E4-0668A8890EE3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9" name="Tabellenplatzhalter 8">
            <a:extLst>
              <a:ext uri="{FF2B5EF4-FFF2-40B4-BE49-F238E27FC236}">
                <a16:creationId xmlns:a16="http://schemas.microsoft.com/office/drawing/2014/main" id="{A1D947E6-CC00-458E-BDE1-B0877E30333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31838" y="2061398"/>
            <a:ext cx="10728325" cy="4212401"/>
          </a:xfrm>
        </p:spPr>
        <p:txBody>
          <a:bodyPr tIns="126000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table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28661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94B20FF-3667-40DF-92A1-C6CF3BBC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135492"/>
            <a:ext cx="10728325" cy="39600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540000" indent="0">
              <a:buNone/>
              <a:defRPr>
                <a:solidFill>
                  <a:schemeClr val="bg1"/>
                </a:solidFill>
              </a:defRPr>
            </a:lvl3pPr>
            <a:lvl4pPr marL="808537" indent="0">
              <a:buNone/>
              <a:defRPr>
                <a:solidFill>
                  <a:schemeClr val="bg1"/>
                </a:solidFill>
              </a:defRPr>
            </a:lvl4pPr>
            <a:lvl5pPr marL="108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794484F1-3B7F-46CE-AD0B-2310A557A9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900572E-A73E-42BE-96FA-38ADC4E79F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7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8">
          <p15:clr>
            <a:srgbClr val="FBAE40"/>
          </p15:clr>
        </p15:guide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8A01615F-450E-43D0-B554-DA3FBD48DF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0" tIns="0" rIns="5580000" anchor="ctr" anchorCtr="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000" y="2957494"/>
            <a:ext cx="5688000" cy="2268000"/>
          </a:xfrm>
          <a:solidFill>
            <a:schemeClr val="accent6"/>
          </a:solidFill>
        </p:spPr>
        <p:txBody>
          <a:bodyPr lIns="324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03A487C-8977-4264-A8A1-D6C1DB6046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5210" y="4639666"/>
            <a:ext cx="4320000" cy="46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E91D3734-CD8F-4F94-A813-570EF31C47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47D2927-4A99-4714-8EBA-F773EAA26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10024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62D94F76-218E-49F2-87F8-05982912ED18}"/>
              </a:ext>
            </a:extLst>
          </p:cNvPr>
          <p:cNvSpPr/>
          <p:nvPr userDrawn="1"/>
        </p:nvSpPr>
        <p:spPr>
          <a:xfrm>
            <a:off x="731838" y="1016000"/>
            <a:ext cx="10728325" cy="5257800"/>
          </a:xfrm>
          <a:prstGeom prst="rect">
            <a:avLst/>
          </a:prstGeom>
          <a:solidFill>
            <a:srgbClr val="8E67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940405"/>
            <a:ext cx="10188000" cy="3420000"/>
          </a:xfrm>
          <a:solidFill>
            <a:schemeClr val="accent3"/>
          </a:solidFill>
          <a:ln>
            <a:noFill/>
          </a:ln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503E57F-F89F-431B-8D38-7CC97B7C2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4217884"/>
            <a:ext cx="864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1BEB6197-C509-4752-B57E-CEE955F5D9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ADF7DEC-21BD-45CA-9E91-B9F58A69F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3924069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37" y="1016000"/>
            <a:ext cx="10728326" cy="5256000"/>
          </a:xfrm>
          <a:solidFill>
            <a:schemeClr val="accent6"/>
          </a:solidFill>
          <a:ln>
            <a:noFill/>
          </a:ln>
        </p:spPr>
        <p:txBody>
          <a:bodyPr lIns="324000" tIns="11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5FCAD79B-EF47-46A0-9575-229F3DAA7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5122625"/>
            <a:ext cx="10044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72236FC6-C8FF-43C1-86B9-BF11234592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89A3267-E086-4EC3-A0BB-F8ECD01A5C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732532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 – Uni Zü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2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3E2EDD-B19F-478D-BB03-AD55EC1E8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672" y="228020"/>
            <a:ext cx="3679200" cy="552508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D364BCB8-820F-4C3A-BA37-7048A4C8D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A73913C2-8DFE-4F15-B2DB-2A6D5C2670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91A1AD7-DB7D-4C75-BEFB-EB6D34D3B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27892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39750" indent="-539750">
              <a:buFont typeface="+mj-lt"/>
              <a:buAutoNum type="arabicPeriod"/>
              <a:defRPr/>
            </a:lvl1pPr>
            <a:lvl2pPr marL="1079500" indent="-539750">
              <a:buFont typeface="+mj-lt"/>
              <a:buAutoNum type="arabicPeriod"/>
              <a:defRPr/>
            </a:lvl2pPr>
            <a:lvl3pPr marL="1612900" indent="-533400">
              <a:buFont typeface="+mj-lt"/>
              <a:buAutoNum type="arabicPeriod"/>
              <a:defRPr/>
            </a:lvl3pPr>
            <a:lvl4pPr marL="2152650" indent="-539750">
              <a:buFont typeface="+mj-lt"/>
              <a:buAutoNum type="arabicPeriod"/>
              <a:defRPr/>
            </a:lvl4pPr>
            <a:lvl5pPr marL="2692400" indent="-539750">
              <a:buFont typeface="+mj-lt"/>
              <a:buAutoNum type="arabicPeriod"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Organisationseinheit verbal</a:t>
            </a:r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Organisationseinheit verbal</a:t>
            </a:r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Fuss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1E762-278A-4155-9BEB-7C2CB2386E92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F6D94FA-21C6-4AE0-AA4F-3A077810ED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836" y="5570135"/>
            <a:ext cx="5364164" cy="721233"/>
          </a:xfrm>
        </p:spPr>
        <p:txBody>
          <a:bodyPr anchor="b" anchorCtr="0"/>
          <a:lstStyle>
            <a:lvl1pPr marL="179388" indent="-179388">
              <a:spcBef>
                <a:spcPts val="0"/>
              </a:spcBef>
              <a:buFont typeface="+mj-lt"/>
              <a:buAutoNum type="arabicPeriod"/>
              <a:defRPr sz="800"/>
            </a:lvl1pPr>
            <a:lvl2pPr marL="266700" indent="0">
              <a:buNone/>
              <a:defRPr sz="800"/>
            </a:lvl2pPr>
            <a:lvl3pPr marL="538163" indent="0">
              <a:buNone/>
              <a:defRPr sz="800"/>
            </a:lvl3pPr>
            <a:lvl4pPr marL="804862" indent="0">
              <a:buNone/>
              <a:defRPr sz="800"/>
            </a:lvl4pPr>
            <a:lvl5pPr marL="1076325" indent="0">
              <a:buNone/>
              <a:defRPr sz="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00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224781"/>
            <a:ext cx="10728325" cy="1260000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C4EAFE7-317E-4912-B75C-DD6945F82242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  <p:grpSp>
        <p:nvGrpSpPr>
          <p:cNvPr id="10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GrpSpPr/>
          <p:nvPr/>
        </p:nvGrpSpPr>
        <p:grpSpPr>
          <a:xfrm>
            <a:off x="731837" y="6507088"/>
            <a:ext cx="984462" cy="162000"/>
            <a:chOff x="731837" y="6507088"/>
            <a:chExt cx="984462" cy="162000"/>
          </a:xfrm>
          <a:solidFill>
            <a:schemeClr val="bg1"/>
          </a:solidFill>
        </p:grpSpPr>
        <p:grpSp>
          <p:nvGrpSpPr>
            <p:cNvPr id="12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266489" y="6555186"/>
              <a:ext cx="197463" cy="110963"/>
              <a:chOff x="1266489" y="6555186"/>
              <a:chExt cx="197463" cy="11096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18BB0752-F87C-44D9-A9A5-97AF1DEDA1AE}"/>
                  </a:ext>
                </a:extLst>
              </p:cNvPr>
              <p:cNvSpPr/>
              <p:nvPr/>
            </p:nvSpPr>
            <p:spPr>
              <a:xfrm>
                <a:off x="1266489" y="6556934"/>
                <a:ext cx="95902" cy="109216"/>
              </a:xfrm>
              <a:custGeom>
                <a:avLst/>
                <a:gdLst>
                  <a:gd name="connsiteX0" fmla="*/ 66742 w 95902"/>
                  <a:gd name="connsiteY0" fmla="*/ 65797 h 109216"/>
                  <a:gd name="connsiteX1" fmla="*/ 35339 w 95902"/>
                  <a:gd name="connsiteY1" fmla="*/ 95082 h 109216"/>
                  <a:gd name="connsiteX2" fmla="*/ 15953 w 95902"/>
                  <a:gd name="connsiteY2" fmla="*/ 79537 h 109216"/>
                  <a:gd name="connsiteX3" fmla="*/ 15899 w 95902"/>
                  <a:gd name="connsiteY3" fmla="*/ 76265 h 109216"/>
                  <a:gd name="connsiteX4" fmla="*/ 16896 w 95902"/>
                  <a:gd name="connsiteY4" fmla="*/ 66295 h 109216"/>
                  <a:gd name="connsiteX5" fmla="*/ 30230 w 95902"/>
                  <a:gd name="connsiteY5" fmla="*/ 0 h 109216"/>
                  <a:gd name="connsiteX6" fmla="*/ 30230 w 95902"/>
                  <a:gd name="connsiteY6" fmla="*/ 0 h 109216"/>
                  <a:gd name="connsiteX7" fmla="*/ 14528 w 95902"/>
                  <a:gd name="connsiteY7" fmla="*/ 0 h 109216"/>
                  <a:gd name="connsiteX8" fmla="*/ 1194 w 95902"/>
                  <a:gd name="connsiteY8" fmla="*/ 67791 h 109216"/>
                  <a:gd name="connsiteX9" fmla="*/ 1194 w 95902"/>
                  <a:gd name="connsiteY9" fmla="*/ 68788 h 109216"/>
                  <a:gd name="connsiteX10" fmla="*/ 73 w 95902"/>
                  <a:gd name="connsiteY10" fmla="*/ 78508 h 109216"/>
                  <a:gd name="connsiteX11" fmla="*/ 26638 w 95902"/>
                  <a:gd name="connsiteY11" fmla="*/ 109122 h 109216"/>
                  <a:gd name="connsiteX12" fmla="*/ 29980 w 95902"/>
                  <a:gd name="connsiteY12" fmla="*/ 109163 h 109216"/>
                  <a:gd name="connsiteX13" fmla="*/ 61384 w 95902"/>
                  <a:gd name="connsiteY13" fmla="*/ 96702 h 109216"/>
                  <a:gd name="connsiteX14" fmla="*/ 59265 w 95902"/>
                  <a:gd name="connsiteY14" fmla="*/ 107917 h 109216"/>
                  <a:gd name="connsiteX15" fmla="*/ 59265 w 95902"/>
                  <a:gd name="connsiteY15" fmla="*/ 107917 h 109216"/>
                  <a:gd name="connsiteX16" fmla="*/ 74842 w 95902"/>
                  <a:gd name="connsiteY16" fmla="*/ 107917 h 109216"/>
                  <a:gd name="connsiteX17" fmla="*/ 95902 w 95902"/>
                  <a:gd name="connsiteY17" fmla="*/ 0 h 109216"/>
                  <a:gd name="connsiteX18" fmla="*/ 95902 w 95902"/>
                  <a:gd name="connsiteY18" fmla="*/ 0 h 109216"/>
                  <a:gd name="connsiteX19" fmla="*/ 79951 w 95902"/>
                  <a:gd name="connsiteY19" fmla="*/ 0 h 109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902" h="109216">
                    <a:moveTo>
                      <a:pt x="66742" y="65797"/>
                    </a:moveTo>
                    <a:cubicBezTo>
                      <a:pt x="65228" y="82115"/>
                      <a:pt x="51723" y="94709"/>
                      <a:pt x="35339" y="95082"/>
                    </a:cubicBezTo>
                    <a:cubicBezTo>
                      <a:pt x="25692" y="96142"/>
                      <a:pt x="17013" y="89183"/>
                      <a:pt x="15953" y="79537"/>
                    </a:cubicBezTo>
                    <a:cubicBezTo>
                      <a:pt x="15833" y="78450"/>
                      <a:pt x="15814" y="77355"/>
                      <a:pt x="15899" y="76265"/>
                    </a:cubicBezTo>
                    <a:cubicBezTo>
                      <a:pt x="15976" y="72921"/>
                      <a:pt x="16309" y="69588"/>
                      <a:pt x="16896" y="66295"/>
                    </a:cubicBezTo>
                    <a:lnTo>
                      <a:pt x="30230" y="0"/>
                    </a:lnTo>
                    <a:lnTo>
                      <a:pt x="30230" y="0"/>
                    </a:lnTo>
                    <a:lnTo>
                      <a:pt x="14528" y="0"/>
                    </a:lnTo>
                    <a:lnTo>
                      <a:pt x="1194" y="67791"/>
                    </a:lnTo>
                    <a:lnTo>
                      <a:pt x="1194" y="68788"/>
                    </a:lnTo>
                    <a:cubicBezTo>
                      <a:pt x="472" y="71978"/>
                      <a:pt x="95" y="75237"/>
                      <a:pt x="73" y="78508"/>
                    </a:cubicBezTo>
                    <a:cubicBezTo>
                      <a:pt x="-1045" y="94298"/>
                      <a:pt x="10848" y="108004"/>
                      <a:pt x="26638" y="109122"/>
                    </a:cubicBezTo>
                    <a:cubicBezTo>
                      <a:pt x="27751" y="109200"/>
                      <a:pt x="28866" y="109214"/>
                      <a:pt x="29980" y="109163"/>
                    </a:cubicBezTo>
                    <a:cubicBezTo>
                      <a:pt x="41760" y="109765"/>
                      <a:pt x="53221" y="105218"/>
                      <a:pt x="61384" y="96702"/>
                    </a:cubicBezTo>
                    <a:lnTo>
                      <a:pt x="59265" y="107917"/>
                    </a:lnTo>
                    <a:lnTo>
                      <a:pt x="59265" y="107917"/>
                    </a:lnTo>
                    <a:lnTo>
                      <a:pt x="74842" y="107917"/>
                    </a:lnTo>
                    <a:lnTo>
                      <a:pt x="95902" y="0"/>
                    </a:lnTo>
                    <a:lnTo>
                      <a:pt x="95902" y="0"/>
                    </a:lnTo>
                    <a:lnTo>
                      <a:pt x="79951" y="0"/>
                    </a:lnTo>
                    <a:close/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ED44DE23-7081-4AC9-BF06-502BEC71C004}"/>
                  </a:ext>
                </a:extLst>
              </p:cNvPr>
              <p:cNvSpPr/>
              <p:nvPr/>
            </p:nvSpPr>
            <p:spPr>
              <a:xfrm>
                <a:off x="1376472" y="6555186"/>
                <a:ext cx="87480" cy="109664"/>
              </a:xfrm>
              <a:custGeom>
                <a:avLst/>
                <a:gdLst>
                  <a:gd name="connsiteX0" fmla="*/ 64302 w 87480"/>
                  <a:gd name="connsiteY0" fmla="*/ 3 h 109664"/>
                  <a:gd name="connsiteX1" fmla="*/ 34518 w 87480"/>
                  <a:gd name="connsiteY1" fmla="*/ 14209 h 109664"/>
                  <a:gd name="connsiteX2" fmla="*/ 36886 w 87480"/>
                  <a:gd name="connsiteY2" fmla="*/ 1747 h 109664"/>
                  <a:gd name="connsiteX3" fmla="*/ 36886 w 87480"/>
                  <a:gd name="connsiteY3" fmla="*/ 1747 h 109664"/>
                  <a:gd name="connsiteX4" fmla="*/ 21434 w 87480"/>
                  <a:gd name="connsiteY4" fmla="*/ 1747 h 109664"/>
                  <a:gd name="connsiteX5" fmla="*/ 0 w 87480"/>
                  <a:gd name="connsiteY5" fmla="*/ 109664 h 109664"/>
                  <a:gd name="connsiteX6" fmla="*/ 0 w 87480"/>
                  <a:gd name="connsiteY6" fmla="*/ 109664 h 109664"/>
                  <a:gd name="connsiteX7" fmla="*/ 15826 w 87480"/>
                  <a:gd name="connsiteY7" fmla="*/ 109664 h 109664"/>
                  <a:gd name="connsiteX8" fmla="*/ 28288 w 87480"/>
                  <a:gd name="connsiteY8" fmla="*/ 43493 h 109664"/>
                  <a:gd name="connsiteX9" fmla="*/ 59940 w 87480"/>
                  <a:gd name="connsiteY9" fmla="*/ 14209 h 109664"/>
                  <a:gd name="connsiteX10" fmla="*/ 75019 w 87480"/>
                  <a:gd name="connsiteY10" fmla="*/ 21810 h 109664"/>
                  <a:gd name="connsiteX11" fmla="*/ 75019 w 87480"/>
                  <a:gd name="connsiteY11" fmla="*/ 21810 h 109664"/>
                  <a:gd name="connsiteX12" fmla="*/ 87480 w 87480"/>
                  <a:gd name="connsiteY12" fmla="*/ 10346 h 109664"/>
                  <a:gd name="connsiteX13" fmla="*/ 87480 w 87480"/>
                  <a:gd name="connsiteY13" fmla="*/ 10346 h 109664"/>
                  <a:gd name="connsiteX14" fmla="*/ 63928 w 87480"/>
                  <a:gd name="connsiteY14" fmla="*/ 252 h 109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7480" h="109664">
                    <a:moveTo>
                      <a:pt x="64302" y="3"/>
                    </a:moveTo>
                    <a:cubicBezTo>
                      <a:pt x="52709" y="-136"/>
                      <a:pt x="41706" y="5111"/>
                      <a:pt x="34518" y="14209"/>
                    </a:cubicBezTo>
                    <a:lnTo>
                      <a:pt x="36886" y="1747"/>
                    </a:lnTo>
                    <a:lnTo>
                      <a:pt x="36886" y="1747"/>
                    </a:lnTo>
                    <a:lnTo>
                      <a:pt x="21434" y="1747"/>
                    </a:lnTo>
                    <a:lnTo>
                      <a:pt x="0" y="109664"/>
                    </a:lnTo>
                    <a:lnTo>
                      <a:pt x="0" y="109664"/>
                    </a:lnTo>
                    <a:lnTo>
                      <a:pt x="15826" y="109664"/>
                    </a:lnTo>
                    <a:lnTo>
                      <a:pt x="28288" y="43493"/>
                    </a:lnTo>
                    <a:cubicBezTo>
                      <a:pt x="30515" y="27438"/>
                      <a:pt x="43760" y="15183"/>
                      <a:pt x="59940" y="14209"/>
                    </a:cubicBezTo>
                    <a:cubicBezTo>
                      <a:pt x="65919" y="14072"/>
                      <a:pt x="71573" y="16922"/>
                      <a:pt x="75019" y="21810"/>
                    </a:cubicBezTo>
                    <a:lnTo>
                      <a:pt x="75019" y="21810"/>
                    </a:lnTo>
                    <a:lnTo>
                      <a:pt x="87480" y="10346"/>
                    </a:lnTo>
                    <a:lnTo>
                      <a:pt x="87480" y="10346"/>
                    </a:lnTo>
                    <a:cubicBezTo>
                      <a:pt x="81552" y="3603"/>
                      <a:pt x="72899" y="-105"/>
                      <a:pt x="63928" y="2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18C24FD2-AEE2-43CA-8EB3-8E646C2E5E46}"/>
                </a:ext>
              </a:extLst>
            </p:cNvPr>
            <p:cNvSpPr/>
            <p:nvPr/>
          </p:nvSpPr>
          <p:spPr>
            <a:xfrm>
              <a:off x="1159517" y="6556560"/>
              <a:ext cx="96452" cy="108166"/>
            </a:xfrm>
            <a:custGeom>
              <a:avLst/>
              <a:gdLst>
                <a:gd name="connsiteX0" fmla="*/ 23303 w 96452"/>
                <a:gd name="connsiteY0" fmla="*/ 0 h 108166"/>
                <a:gd name="connsiteX1" fmla="*/ 20562 w 96452"/>
                <a:gd name="connsiteY1" fmla="*/ 13708 h 108166"/>
                <a:gd name="connsiteX2" fmla="*/ 20562 w 96452"/>
                <a:gd name="connsiteY2" fmla="*/ 13957 h 108166"/>
                <a:gd name="connsiteX3" fmla="*/ 74271 w 96452"/>
                <a:gd name="connsiteY3" fmla="*/ 13957 h 108166"/>
                <a:gd name="connsiteX4" fmla="*/ 2742 w 96452"/>
                <a:gd name="connsiteY4" fmla="*/ 94957 h 108166"/>
                <a:gd name="connsiteX5" fmla="*/ 2617 w 96452"/>
                <a:gd name="connsiteY5" fmla="*/ 94957 h 108166"/>
                <a:gd name="connsiteX6" fmla="*/ 0 w 96452"/>
                <a:gd name="connsiteY6" fmla="*/ 108166 h 108166"/>
                <a:gd name="connsiteX7" fmla="*/ 76265 w 96452"/>
                <a:gd name="connsiteY7" fmla="*/ 108166 h 108166"/>
                <a:gd name="connsiteX8" fmla="*/ 79006 w 96452"/>
                <a:gd name="connsiteY8" fmla="*/ 94209 h 108166"/>
                <a:gd name="connsiteX9" fmla="*/ 21932 w 96452"/>
                <a:gd name="connsiteY9" fmla="*/ 94209 h 108166"/>
                <a:gd name="connsiteX10" fmla="*/ 93835 w 96452"/>
                <a:gd name="connsiteY10" fmla="*/ 13209 h 108166"/>
                <a:gd name="connsiteX11" fmla="*/ 93835 w 96452"/>
                <a:gd name="connsiteY11" fmla="*/ 13209 h 108166"/>
                <a:gd name="connsiteX12" fmla="*/ 96452 w 96452"/>
                <a:gd name="connsiteY12" fmla="*/ 0 h 108166"/>
                <a:gd name="connsiteX13" fmla="*/ 23303 w 96452"/>
                <a:gd name="connsiteY13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52" h="108166">
                  <a:moveTo>
                    <a:pt x="23303" y="0"/>
                  </a:moveTo>
                  <a:lnTo>
                    <a:pt x="20562" y="13708"/>
                  </a:lnTo>
                  <a:lnTo>
                    <a:pt x="20562" y="13957"/>
                  </a:lnTo>
                  <a:lnTo>
                    <a:pt x="74271" y="13957"/>
                  </a:lnTo>
                  <a:lnTo>
                    <a:pt x="2742" y="94957"/>
                  </a:lnTo>
                  <a:lnTo>
                    <a:pt x="2617" y="94957"/>
                  </a:lnTo>
                  <a:lnTo>
                    <a:pt x="0" y="108166"/>
                  </a:lnTo>
                  <a:lnTo>
                    <a:pt x="76265" y="108166"/>
                  </a:lnTo>
                  <a:lnTo>
                    <a:pt x="79006" y="94209"/>
                  </a:lnTo>
                  <a:lnTo>
                    <a:pt x="21932" y="94209"/>
                  </a:lnTo>
                  <a:lnTo>
                    <a:pt x="93835" y="13209"/>
                  </a:lnTo>
                  <a:lnTo>
                    <a:pt x="93835" y="13209"/>
                  </a:lnTo>
                  <a:lnTo>
                    <a:pt x="96452" y="0"/>
                  </a:lnTo>
                  <a:lnTo>
                    <a:pt x="2330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AEE7F6F4-4D2C-45B3-A061-9606B2BD36A7}"/>
                </a:ext>
              </a:extLst>
            </p:cNvPr>
            <p:cNvSpPr/>
            <p:nvPr/>
          </p:nvSpPr>
          <p:spPr>
            <a:xfrm>
              <a:off x="1466445" y="6556560"/>
              <a:ext cx="37259" cy="108166"/>
            </a:xfrm>
            <a:custGeom>
              <a:avLst/>
              <a:gdLst>
                <a:gd name="connsiteX0" fmla="*/ 21683 w 37259"/>
                <a:gd name="connsiteY0" fmla="*/ 0 h 108166"/>
                <a:gd name="connsiteX1" fmla="*/ 0 w 37259"/>
                <a:gd name="connsiteY1" fmla="*/ 107917 h 108166"/>
                <a:gd name="connsiteX2" fmla="*/ 0 w 37259"/>
                <a:gd name="connsiteY2" fmla="*/ 108166 h 108166"/>
                <a:gd name="connsiteX3" fmla="*/ 15702 w 37259"/>
                <a:gd name="connsiteY3" fmla="*/ 108166 h 108166"/>
                <a:gd name="connsiteX4" fmla="*/ 37260 w 37259"/>
                <a:gd name="connsiteY4" fmla="*/ 0 h 108166"/>
                <a:gd name="connsiteX5" fmla="*/ 21683 w 37259"/>
                <a:gd name="connsiteY5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59" h="108166">
                  <a:moveTo>
                    <a:pt x="21683" y="0"/>
                  </a:moveTo>
                  <a:lnTo>
                    <a:pt x="0" y="107917"/>
                  </a:lnTo>
                  <a:lnTo>
                    <a:pt x="0" y="108166"/>
                  </a:lnTo>
                  <a:lnTo>
                    <a:pt x="15702" y="108166"/>
                  </a:lnTo>
                  <a:lnTo>
                    <a:pt x="37260" y="0"/>
                  </a:lnTo>
                  <a:lnTo>
                    <a:pt x="2168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grpSp>
          <p:nvGrpSpPr>
            <p:cNvPr id="17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518879" y="6507337"/>
              <a:ext cx="191395" cy="158803"/>
              <a:chOff x="1518879" y="6507337"/>
              <a:chExt cx="191395" cy="158803"/>
            </a:xfrm>
            <a:grpFill/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2186F78-5D28-4695-8B1C-5A3F1A53AAB3}"/>
                  </a:ext>
                </a:extLst>
              </p:cNvPr>
              <p:cNvSpPr/>
              <p:nvPr/>
            </p:nvSpPr>
            <p:spPr>
              <a:xfrm>
                <a:off x="1614114" y="6507337"/>
                <a:ext cx="96160" cy="157638"/>
              </a:xfrm>
              <a:custGeom>
                <a:avLst/>
                <a:gdLst>
                  <a:gd name="connsiteX0" fmla="*/ 66046 w 96160"/>
                  <a:gd name="connsiteY0" fmla="*/ 47852 h 157638"/>
                  <a:gd name="connsiteX1" fmla="*/ 35142 w 96160"/>
                  <a:gd name="connsiteY1" fmla="*/ 60314 h 157638"/>
                  <a:gd name="connsiteX2" fmla="*/ 47603 w 96160"/>
                  <a:gd name="connsiteY2" fmla="*/ 0 h 157638"/>
                  <a:gd name="connsiteX3" fmla="*/ 31652 w 96160"/>
                  <a:gd name="connsiteY3" fmla="*/ 0 h 157638"/>
                  <a:gd name="connsiteX4" fmla="*/ 0 w 96160"/>
                  <a:gd name="connsiteY4" fmla="*/ 157389 h 157638"/>
                  <a:gd name="connsiteX5" fmla="*/ 15701 w 96160"/>
                  <a:gd name="connsiteY5" fmla="*/ 157389 h 157638"/>
                  <a:gd name="connsiteX6" fmla="*/ 28911 w 96160"/>
                  <a:gd name="connsiteY6" fmla="*/ 91218 h 157638"/>
                  <a:gd name="connsiteX7" fmla="*/ 60563 w 96160"/>
                  <a:gd name="connsiteY7" fmla="*/ 62058 h 157638"/>
                  <a:gd name="connsiteX8" fmla="*/ 79837 w 96160"/>
                  <a:gd name="connsiteY8" fmla="*/ 77742 h 157638"/>
                  <a:gd name="connsiteX9" fmla="*/ 79878 w 96160"/>
                  <a:gd name="connsiteY9" fmla="*/ 80875 h 157638"/>
                  <a:gd name="connsiteX10" fmla="*/ 78757 w 96160"/>
                  <a:gd name="connsiteY10" fmla="*/ 90969 h 157638"/>
                  <a:gd name="connsiteX11" fmla="*/ 65423 w 96160"/>
                  <a:gd name="connsiteY11" fmla="*/ 157638 h 157638"/>
                  <a:gd name="connsiteX12" fmla="*/ 81125 w 96160"/>
                  <a:gd name="connsiteY12" fmla="*/ 157638 h 157638"/>
                  <a:gd name="connsiteX13" fmla="*/ 94957 w 96160"/>
                  <a:gd name="connsiteY13" fmla="*/ 89474 h 157638"/>
                  <a:gd name="connsiteX14" fmla="*/ 96078 w 96160"/>
                  <a:gd name="connsiteY14" fmla="*/ 78757 h 157638"/>
                  <a:gd name="connsiteX15" fmla="*/ 69522 w 96160"/>
                  <a:gd name="connsiteY15" fmla="*/ 47902 h 157638"/>
                  <a:gd name="connsiteX16" fmla="*/ 66046 w 96160"/>
                  <a:gd name="connsiteY16" fmla="*/ 47852 h 157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160" h="157638">
                    <a:moveTo>
                      <a:pt x="66046" y="47852"/>
                    </a:moveTo>
                    <a:cubicBezTo>
                      <a:pt x="54431" y="47363"/>
                      <a:pt x="43168" y="51904"/>
                      <a:pt x="35142" y="60314"/>
                    </a:cubicBezTo>
                    <a:lnTo>
                      <a:pt x="47603" y="0"/>
                    </a:lnTo>
                    <a:lnTo>
                      <a:pt x="31652" y="0"/>
                    </a:lnTo>
                    <a:lnTo>
                      <a:pt x="0" y="157389"/>
                    </a:lnTo>
                    <a:lnTo>
                      <a:pt x="15701" y="157389"/>
                    </a:lnTo>
                    <a:lnTo>
                      <a:pt x="28911" y="91218"/>
                    </a:lnTo>
                    <a:cubicBezTo>
                      <a:pt x="30603" y="74910"/>
                      <a:pt x="44170" y="62411"/>
                      <a:pt x="60563" y="62058"/>
                    </a:cubicBezTo>
                    <a:cubicBezTo>
                      <a:pt x="70216" y="61067"/>
                      <a:pt x="78845" y="68088"/>
                      <a:pt x="79837" y="77742"/>
                    </a:cubicBezTo>
                    <a:cubicBezTo>
                      <a:pt x="79945" y="78783"/>
                      <a:pt x="79958" y="79832"/>
                      <a:pt x="79878" y="80875"/>
                    </a:cubicBezTo>
                    <a:cubicBezTo>
                      <a:pt x="79822" y="84268"/>
                      <a:pt x="79446" y="87647"/>
                      <a:pt x="78757" y="90969"/>
                    </a:cubicBezTo>
                    <a:lnTo>
                      <a:pt x="65423" y="157638"/>
                    </a:lnTo>
                    <a:lnTo>
                      <a:pt x="81125" y="157638"/>
                    </a:lnTo>
                    <a:lnTo>
                      <a:pt x="94957" y="89474"/>
                    </a:lnTo>
                    <a:cubicBezTo>
                      <a:pt x="95657" y="85943"/>
                      <a:pt x="96034" y="82356"/>
                      <a:pt x="96078" y="78757"/>
                    </a:cubicBezTo>
                    <a:cubicBezTo>
                      <a:pt x="97265" y="62903"/>
                      <a:pt x="85375" y="49089"/>
                      <a:pt x="69522" y="47902"/>
                    </a:cubicBezTo>
                    <a:cubicBezTo>
                      <a:pt x="68365" y="47815"/>
                      <a:pt x="67205" y="47799"/>
                      <a:pt x="66046" y="478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1FE5475E-83C3-4BE3-BBF1-FAE9A6986B3F}"/>
                  </a:ext>
                </a:extLst>
              </p:cNvPr>
              <p:cNvSpPr/>
              <p:nvPr/>
            </p:nvSpPr>
            <p:spPr>
              <a:xfrm>
                <a:off x="1518879" y="6555189"/>
                <a:ext cx="87882" cy="110951"/>
              </a:xfrm>
              <a:custGeom>
                <a:avLst/>
                <a:gdLst>
                  <a:gd name="connsiteX0" fmla="*/ 56853 w 87882"/>
                  <a:gd name="connsiteY0" fmla="*/ 0 h 110951"/>
                  <a:gd name="connsiteX1" fmla="*/ 1649 w 87882"/>
                  <a:gd name="connsiteY1" fmla="*/ 55329 h 110951"/>
                  <a:gd name="connsiteX2" fmla="*/ 153 w 87882"/>
                  <a:gd name="connsiteY2" fmla="*/ 71903 h 110951"/>
                  <a:gd name="connsiteX3" fmla="*/ 32484 w 87882"/>
                  <a:gd name="connsiteY3" fmla="*/ 110801 h 110951"/>
                  <a:gd name="connsiteX4" fmla="*/ 37538 w 87882"/>
                  <a:gd name="connsiteY4" fmla="*/ 110908 h 110951"/>
                  <a:gd name="connsiteX5" fmla="*/ 73552 w 87882"/>
                  <a:gd name="connsiteY5" fmla="*/ 95705 h 110951"/>
                  <a:gd name="connsiteX6" fmla="*/ 73552 w 87882"/>
                  <a:gd name="connsiteY6" fmla="*/ 95705 h 110951"/>
                  <a:gd name="connsiteX7" fmla="*/ 64455 w 87882"/>
                  <a:gd name="connsiteY7" fmla="*/ 84614 h 110951"/>
                  <a:gd name="connsiteX8" fmla="*/ 64455 w 87882"/>
                  <a:gd name="connsiteY8" fmla="*/ 84614 h 110951"/>
                  <a:gd name="connsiteX9" fmla="*/ 64455 w 87882"/>
                  <a:gd name="connsiteY9" fmla="*/ 84614 h 110951"/>
                  <a:gd name="connsiteX10" fmla="*/ 38535 w 87882"/>
                  <a:gd name="connsiteY10" fmla="*/ 97075 h 110951"/>
                  <a:gd name="connsiteX11" fmla="*/ 15233 w 87882"/>
                  <a:gd name="connsiteY11" fmla="*/ 75551 h 110951"/>
                  <a:gd name="connsiteX12" fmla="*/ 15356 w 87882"/>
                  <a:gd name="connsiteY12" fmla="*/ 72152 h 110951"/>
                  <a:gd name="connsiteX13" fmla="*/ 17101 w 87882"/>
                  <a:gd name="connsiteY13" fmla="*/ 55952 h 110951"/>
                  <a:gd name="connsiteX14" fmla="*/ 31058 w 87882"/>
                  <a:gd name="connsiteY14" fmla="*/ 25048 h 110951"/>
                  <a:gd name="connsiteX15" fmla="*/ 55233 w 87882"/>
                  <a:gd name="connsiteY15" fmla="*/ 14206 h 110951"/>
                  <a:gd name="connsiteX16" fmla="*/ 76293 w 87882"/>
                  <a:gd name="connsiteY16" fmla="*/ 26668 h 110951"/>
                  <a:gd name="connsiteX17" fmla="*/ 76293 w 87882"/>
                  <a:gd name="connsiteY17" fmla="*/ 26668 h 110951"/>
                  <a:gd name="connsiteX18" fmla="*/ 87883 w 87882"/>
                  <a:gd name="connsiteY18" fmla="*/ 16823 h 110951"/>
                  <a:gd name="connsiteX19" fmla="*/ 87883 w 87882"/>
                  <a:gd name="connsiteY19" fmla="*/ 16823 h 110951"/>
                  <a:gd name="connsiteX20" fmla="*/ 56729 w 87882"/>
                  <a:gd name="connsiteY20" fmla="*/ 748 h 11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882" h="110951">
                    <a:moveTo>
                      <a:pt x="56853" y="0"/>
                    </a:moveTo>
                    <a:cubicBezTo>
                      <a:pt x="28192" y="0"/>
                      <a:pt x="8129" y="20188"/>
                      <a:pt x="1649" y="55329"/>
                    </a:cubicBezTo>
                    <a:cubicBezTo>
                      <a:pt x="671" y="60800"/>
                      <a:pt x="170" y="66345"/>
                      <a:pt x="153" y="71903"/>
                    </a:cubicBezTo>
                    <a:cubicBezTo>
                      <a:pt x="-1660" y="91572"/>
                      <a:pt x="12814" y="108987"/>
                      <a:pt x="32484" y="110801"/>
                    </a:cubicBezTo>
                    <a:cubicBezTo>
                      <a:pt x="34163" y="110955"/>
                      <a:pt x="35853" y="110991"/>
                      <a:pt x="37538" y="110908"/>
                    </a:cubicBezTo>
                    <a:cubicBezTo>
                      <a:pt x="51112" y="110955"/>
                      <a:pt x="64118" y="105465"/>
                      <a:pt x="73552" y="95705"/>
                    </a:cubicBezTo>
                    <a:lnTo>
                      <a:pt x="73552" y="95705"/>
                    </a:lnTo>
                    <a:lnTo>
                      <a:pt x="64455" y="84614"/>
                    </a:lnTo>
                    <a:lnTo>
                      <a:pt x="64455" y="84614"/>
                    </a:lnTo>
                    <a:lnTo>
                      <a:pt x="64455" y="84614"/>
                    </a:lnTo>
                    <a:cubicBezTo>
                      <a:pt x="58138" y="92466"/>
                      <a:pt x="48613" y="97045"/>
                      <a:pt x="38535" y="97075"/>
                    </a:cubicBezTo>
                    <a:cubicBezTo>
                      <a:pt x="26157" y="97566"/>
                      <a:pt x="15724" y="87929"/>
                      <a:pt x="15233" y="75551"/>
                    </a:cubicBezTo>
                    <a:cubicBezTo>
                      <a:pt x="15188" y="74416"/>
                      <a:pt x="15229" y="73280"/>
                      <a:pt x="15356" y="72152"/>
                    </a:cubicBezTo>
                    <a:cubicBezTo>
                      <a:pt x="15424" y="66709"/>
                      <a:pt x="16008" y="61285"/>
                      <a:pt x="17101" y="55952"/>
                    </a:cubicBezTo>
                    <a:cubicBezTo>
                      <a:pt x="18838" y="44568"/>
                      <a:pt x="23666" y="33878"/>
                      <a:pt x="31058" y="25048"/>
                    </a:cubicBezTo>
                    <a:cubicBezTo>
                      <a:pt x="37213" y="18167"/>
                      <a:pt x="46002" y="14225"/>
                      <a:pt x="55233" y="14206"/>
                    </a:cubicBezTo>
                    <a:cubicBezTo>
                      <a:pt x="64085" y="13892"/>
                      <a:pt x="72308" y="18758"/>
                      <a:pt x="76293" y="26668"/>
                    </a:cubicBezTo>
                    <a:lnTo>
                      <a:pt x="76293" y="26668"/>
                    </a:lnTo>
                    <a:lnTo>
                      <a:pt x="87883" y="16823"/>
                    </a:lnTo>
                    <a:lnTo>
                      <a:pt x="87883" y="16823"/>
                    </a:lnTo>
                    <a:cubicBezTo>
                      <a:pt x="81104" y="6298"/>
                      <a:pt x="69235" y="174"/>
                      <a:pt x="56729" y="748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41B77B6E-E7CB-412B-95AC-A9322C6799BB}"/>
                </a:ext>
              </a:extLst>
            </p:cNvPr>
            <p:cNvSpPr/>
            <p:nvPr/>
          </p:nvSpPr>
          <p:spPr>
            <a:xfrm>
              <a:off x="1493985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832E5C1A-13CE-49A6-B590-B6EAA5F9E1AD}"/>
                </a:ext>
              </a:extLst>
            </p:cNvPr>
            <p:cNvSpPr/>
            <p:nvPr/>
          </p:nvSpPr>
          <p:spPr>
            <a:xfrm>
              <a:off x="1340708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63AE00B0-780F-4053-8FE9-B7D321217AFF}"/>
                </a:ext>
              </a:extLst>
            </p:cNvPr>
            <p:cNvSpPr/>
            <p:nvPr/>
          </p:nvSpPr>
          <p:spPr>
            <a:xfrm>
              <a:off x="1298712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702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702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2406CEAF-7399-4CCB-A322-03F0BA2532F5}"/>
                </a:ext>
              </a:extLst>
            </p:cNvPr>
            <p:cNvSpPr/>
            <p:nvPr/>
          </p:nvSpPr>
          <p:spPr>
            <a:xfrm>
              <a:off x="731837" y="6507088"/>
              <a:ext cx="417960" cy="157638"/>
            </a:xfrm>
            <a:custGeom>
              <a:avLst/>
              <a:gdLst>
                <a:gd name="connsiteX0" fmla="*/ 368612 w 417960"/>
                <a:gd name="connsiteY0" fmla="*/ 0 h 157638"/>
                <a:gd name="connsiteX1" fmla="*/ 356151 w 417960"/>
                <a:gd name="connsiteY1" fmla="*/ 61062 h 157638"/>
                <a:gd name="connsiteX2" fmla="*/ 320760 w 417960"/>
                <a:gd name="connsiteY2" fmla="*/ 61062 h 157638"/>
                <a:gd name="connsiteX3" fmla="*/ 333222 w 417960"/>
                <a:gd name="connsiteY3" fmla="*/ 0 h 157638"/>
                <a:gd name="connsiteX4" fmla="*/ 31652 w 417960"/>
                <a:gd name="connsiteY4" fmla="*/ 0 h 157638"/>
                <a:gd name="connsiteX5" fmla="*/ 0 w 417960"/>
                <a:gd name="connsiteY5" fmla="*/ 157638 h 157638"/>
                <a:gd name="connsiteX6" fmla="*/ 120254 w 417960"/>
                <a:gd name="connsiteY6" fmla="*/ 157638 h 157638"/>
                <a:gd name="connsiteX7" fmla="*/ 128105 w 417960"/>
                <a:gd name="connsiteY7" fmla="*/ 118260 h 157638"/>
                <a:gd name="connsiteX8" fmla="*/ 57074 w 417960"/>
                <a:gd name="connsiteY8" fmla="*/ 118260 h 157638"/>
                <a:gd name="connsiteX9" fmla="*/ 61435 w 417960"/>
                <a:gd name="connsiteY9" fmla="*/ 96577 h 157638"/>
                <a:gd name="connsiteX10" fmla="*/ 132342 w 417960"/>
                <a:gd name="connsiteY10" fmla="*/ 96577 h 157638"/>
                <a:gd name="connsiteX11" fmla="*/ 139569 w 417960"/>
                <a:gd name="connsiteY11" fmla="*/ 61062 h 157638"/>
                <a:gd name="connsiteX12" fmla="*/ 68538 w 417960"/>
                <a:gd name="connsiteY12" fmla="*/ 61062 h 157638"/>
                <a:gd name="connsiteX13" fmla="*/ 72900 w 417960"/>
                <a:gd name="connsiteY13" fmla="*/ 39378 h 157638"/>
                <a:gd name="connsiteX14" fmla="*/ 185303 w 417960"/>
                <a:gd name="connsiteY14" fmla="*/ 39378 h 157638"/>
                <a:gd name="connsiteX15" fmla="*/ 161626 w 417960"/>
                <a:gd name="connsiteY15" fmla="*/ 157638 h 157638"/>
                <a:gd name="connsiteX16" fmla="*/ 210849 w 417960"/>
                <a:gd name="connsiteY16" fmla="*/ 157638 h 157638"/>
                <a:gd name="connsiteX17" fmla="*/ 234651 w 417960"/>
                <a:gd name="connsiteY17" fmla="*/ 39378 h 157638"/>
                <a:gd name="connsiteX18" fmla="*/ 276023 w 417960"/>
                <a:gd name="connsiteY18" fmla="*/ 39378 h 157638"/>
                <a:gd name="connsiteX19" fmla="*/ 252222 w 417960"/>
                <a:gd name="connsiteY19" fmla="*/ 157638 h 157638"/>
                <a:gd name="connsiteX20" fmla="*/ 301569 w 417960"/>
                <a:gd name="connsiteY20" fmla="*/ 157638 h 157638"/>
                <a:gd name="connsiteX21" fmla="*/ 313657 w 417960"/>
                <a:gd name="connsiteY21" fmla="*/ 96577 h 157638"/>
                <a:gd name="connsiteX22" fmla="*/ 349172 w 417960"/>
                <a:gd name="connsiteY22" fmla="*/ 96577 h 157638"/>
                <a:gd name="connsiteX23" fmla="*/ 336960 w 417960"/>
                <a:gd name="connsiteY23" fmla="*/ 157638 h 157638"/>
                <a:gd name="connsiteX24" fmla="*/ 386308 w 417960"/>
                <a:gd name="connsiteY24" fmla="*/ 157638 h 157638"/>
                <a:gd name="connsiteX25" fmla="*/ 417960 w 417960"/>
                <a:gd name="connsiteY25" fmla="*/ 0 h 157638"/>
                <a:gd name="connsiteX26" fmla="*/ 368612 w 417960"/>
                <a:gd name="connsiteY26" fmla="*/ 0 h 157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7960" h="157638">
                  <a:moveTo>
                    <a:pt x="368612" y="0"/>
                  </a:moveTo>
                  <a:lnTo>
                    <a:pt x="356151" y="61062"/>
                  </a:lnTo>
                  <a:lnTo>
                    <a:pt x="320760" y="61062"/>
                  </a:lnTo>
                  <a:lnTo>
                    <a:pt x="333222" y="0"/>
                  </a:lnTo>
                  <a:lnTo>
                    <a:pt x="31652" y="0"/>
                  </a:lnTo>
                  <a:lnTo>
                    <a:pt x="0" y="157638"/>
                  </a:lnTo>
                  <a:lnTo>
                    <a:pt x="120254" y="157638"/>
                  </a:lnTo>
                  <a:lnTo>
                    <a:pt x="128105" y="118260"/>
                  </a:lnTo>
                  <a:lnTo>
                    <a:pt x="57074" y="118260"/>
                  </a:lnTo>
                  <a:lnTo>
                    <a:pt x="61435" y="96577"/>
                  </a:lnTo>
                  <a:lnTo>
                    <a:pt x="132342" y="96577"/>
                  </a:lnTo>
                  <a:lnTo>
                    <a:pt x="139569" y="61062"/>
                  </a:lnTo>
                  <a:lnTo>
                    <a:pt x="68538" y="61062"/>
                  </a:lnTo>
                  <a:lnTo>
                    <a:pt x="72900" y="39378"/>
                  </a:lnTo>
                  <a:lnTo>
                    <a:pt x="185303" y="39378"/>
                  </a:lnTo>
                  <a:lnTo>
                    <a:pt x="161626" y="157638"/>
                  </a:lnTo>
                  <a:lnTo>
                    <a:pt x="210849" y="157638"/>
                  </a:lnTo>
                  <a:lnTo>
                    <a:pt x="234651" y="39378"/>
                  </a:lnTo>
                  <a:lnTo>
                    <a:pt x="276023" y="39378"/>
                  </a:lnTo>
                  <a:lnTo>
                    <a:pt x="252222" y="157638"/>
                  </a:lnTo>
                  <a:lnTo>
                    <a:pt x="301569" y="157638"/>
                  </a:lnTo>
                  <a:lnTo>
                    <a:pt x="313657" y="96577"/>
                  </a:lnTo>
                  <a:lnTo>
                    <a:pt x="349172" y="96577"/>
                  </a:lnTo>
                  <a:lnTo>
                    <a:pt x="336960" y="157638"/>
                  </a:lnTo>
                  <a:lnTo>
                    <a:pt x="386308" y="157638"/>
                  </a:lnTo>
                  <a:lnTo>
                    <a:pt x="417960" y="0"/>
                  </a:lnTo>
                  <a:lnTo>
                    <a:pt x="368612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1683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6E51-36C9-4BEE-A761-33378A0DF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3692" y="6522444"/>
            <a:ext cx="612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4A358CF3-A22A-46C1-A4E5-5810212466EF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1EC403-6E63-4450-AFDD-66CA49D6C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1700" y="6522444"/>
            <a:ext cx="5400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FCC57-7DDC-4B2C-A6BE-862DAF9C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7585" y="6522444"/>
            <a:ext cx="322577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9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0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3" pos="7219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orient="horz" pos="890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5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8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jpg"/><Relationship Id="rId4" Type="http://schemas.openxmlformats.org/officeDocument/2006/relationships/image" Target="../media/image53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33.png"/><Relationship Id="rId7" Type="http://schemas.openxmlformats.org/officeDocument/2006/relationships/image" Target="../media/image48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11" Type="http://schemas.openxmlformats.org/officeDocument/2006/relationships/image" Target="../media/image58.png"/><Relationship Id="rId5" Type="http://schemas.openxmlformats.org/officeDocument/2006/relationships/image" Target="../media/image55.png"/><Relationship Id="rId10" Type="http://schemas.openxmlformats.org/officeDocument/2006/relationships/image" Target="../media/image23.png"/><Relationship Id="rId4" Type="http://schemas.openxmlformats.org/officeDocument/2006/relationships/image" Target="../media/image54.png"/><Relationship Id="rId9" Type="http://schemas.openxmlformats.org/officeDocument/2006/relationships/image" Target="../media/image5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gi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jpg"/><Relationship Id="rId4" Type="http://schemas.openxmlformats.org/officeDocument/2006/relationships/image" Target="../media/image6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8.jpg"/><Relationship Id="rId10" Type="http://schemas.openxmlformats.org/officeDocument/2006/relationships/image" Target="../media/image20.sv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7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platzhalter 18" descr="Ein Bild, das Gebäude, Stadt, Schloss, Turm enthält.&#10;&#10;Automatisch generierte Beschreibung">
            <a:extLst>
              <a:ext uri="{FF2B5EF4-FFF2-40B4-BE49-F238E27FC236}">
                <a16:creationId xmlns:a16="http://schemas.microsoft.com/office/drawing/2014/main" id="{882FF669-564A-4497-A386-BA8B28F256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" b="461"/>
          <a:stretch>
            <a:fillRect/>
          </a:stretch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C1FB292-90C1-439C-8480-EB4116CF23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Image Pipeline for DHM</a:t>
            </a:r>
            <a:endParaRPr lang="de-CH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171C1F6-869F-40B1-8975-92FF2042F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619538"/>
            <a:ext cx="4680000" cy="1386000"/>
          </a:xfrm>
        </p:spPr>
        <p:txBody>
          <a:bodyPr/>
          <a:lstStyle/>
          <a:p>
            <a:r>
              <a:rPr lang="de-DE" b="1" dirty="0"/>
              <a:t>Fabian Braun</a:t>
            </a:r>
          </a:p>
          <a:p>
            <a:r>
              <a:rPr lang="de-DE" dirty="0"/>
              <a:t>Master Thesis</a:t>
            </a:r>
          </a:p>
          <a:p>
            <a:r>
              <a:rPr lang="de-DE" dirty="0"/>
              <a:t>Supervisor: Prof. Dr. R. Stocker</a:t>
            </a:r>
          </a:p>
          <a:p>
            <a:r>
              <a:rPr lang="de-DE" dirty="0"/>
              <a:t>Advisor: D. Baumgartner</a:t>
            </a:r>
          </a:p>
          <a:p>
            <a:r>
              <a:rPr lang="de-DE" dirty="0"/>
              <a:t>07. September 2023, Zurich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168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B5DA0AA3-7699-466C-9E55-849D285EB799}"/>
              </a:ext>
            </a:extLst>
          </p:cNvPr>
          <p:cNvSpPr/>
          <p:nvPr/>
        </p:nvSpPr>
        <p:spPr>
          <a:xfrm>
            <a:off x="9503562" y="335352"/>
            <a:ext cx="2245660" cy="2175807"/>
          </a:xfrm>
          <a:prstGeom prst="rect">
            <a:avLst/>
          </a:prstGeom>
          <a:solidFill>
            <a:srgbClr val="EBF4BE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41A6D9-8BFC-420A-B93B-3F474303A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Process 1: surface plane subtraction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AB09-D47D-4CCC-8342-1220EE57C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4878"/>
            <a:ext cx="8732171" cy="4848307"/>
          </a:xfrm>
        </p:spPr>
        <p:txBody>
          <a:bodyPr/>
          <a:lstStyle/>
          <a:p>
            <a:r>
              <a:rPr lang="en-US" b="1" dirty="0"/>
              <a:t>Uneven surface</a:t>
            </a:r>
            <a:r>
              <a:rPr lang="en-US" dirty="0"/>
              <a:t>: Caused by imperfect alignment of optical instruments in DHM.</a:t>
            </a:r>
          </a:p>
          <a:p>
            <a:r>
              <a:rPr lang="en-US" dirty="0"/>
              <a:t>Subtraction with Koala only possible during experiment and not in postprocessing</a:t>
            </a:r>
          </a:p>
          <a:p>
            <a:r>
              <a:rPr lang="en-US" b="1" dirty="0"/>
              <a:t>Surface</a:t>
            </a:r>
            <a:r>
              <a:rPr lang="en-US" dirty="0"/>
              <a:t>: Adjusted using linear regression on polynomial features of pixels coordinates (x and y).</a:t>
            </a:r>
          </a:p>
          <a:p>
            <a:endParaRPr lang="de-DE" dirty="0"/>
          </a:p>
          <a:p>
            <a:endParaRPr lang="de-DE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3C179-6D00-4E18-84C4-9E905AD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D7D00-5388-4D1F-ABA9-E41B031A4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10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C8C5A0-90D1-4E40-A566-8FFFD07CB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940" y="2834807"/>
            <a:ext cx="9106452" cy="360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C04CBC-E8FF-49B7-B630-9D1EF2C13ABE}"/>
              </a:ext>
            </a:extLst>
          </p:cNvPr>
          <p:cNvSpPr txBox="1"/>
          <p:nvPr/>
        </p:nvSpPr>
        <p:spPr>
          <a:xfrm>
            <a:off x="2462372" y="2565924"/>
            <a:ext cx="91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Before</a:t>
            </a:r>
            <a:endParaRPr lang="en-CH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26C47D-6658-4E8A-A2CD-5DE876156E56}"/>
              </a:ext>
            </a:extLst>
          </p:cNvPr>
          <p:cNvSpPr txBox="1"/>
          <p:nvPr/>
        </p:nvSpPr>
        <p:spPr>
          <a:xfrm>
            <a:off x="5677712" y="2565924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After</a:t>
            </a:r>
            <a:endParaRPr lang="en-CH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3BAD33-E152-4D70-8341-B02D0BEA7EC3}"/>
              </a:ext>
            </a:extLst>
          </p:cNvPr>
          <p:cNvSpPr txBox="1"/>
          <p:nvPr/>
        </p:nvSpPr>
        <p:spPr>
          <a:xfrm>
            <a:off x="8348417" y="2554978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Difference</a:t>
            </a:r>
            <a:endParaRPr lang="en-CH" b="1" dirty="0"/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D2165AB8-CC2A-4DE7-819C-EA64E8390E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92" y="6160511"/>
            <a:ext cx="1219227" cy="6394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0F9A3D-BD6E-49D4-80E6-FDD75FFD1F5A}"/>
              </a:ext>
            </a:extLst>
          </p:cNvPr>
          <p:cNvSpPr txBox="1"/>
          <p:nvPr/>
        </p:nvSpPr>
        <p:spPr>
          <a:xfrm>
            <a:off x="9880001" y="519937"/>
            <a:ext cx="1492781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b="1" dirty="0"/>
              <a:t>Plane subtr.</a:t>
            </a:r>
            <a:endParaRPr lang="en-CH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C0457A-516B-4FA4-9C59-3441E54CBAAA}"/>
              </a:ext>
            </a:extLst>
          </p:cNvPr>
          <p:cNvSpPr txBox="1"/>
          <p:nvPr/>
        </p:nvSpPr>
        <p:spPr>
          <a:xfrm>
            <a:off x="10170980" y="1084878"/>
            <a:ext cx="910827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Focusing</a:t>
            </a:r>
            <a:endParaRPr lang="en-CH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D6126C-7FB4-467A-AD66-FFAECA0D5FC7}"/>
              </a:ext>
            </a:extLst>
          </p:cNvPr>
          <p:cNvSpPr txBox="1"/>
          <p:nvPr/>
        </p:nvSpPr>
        <p:spPr>
          <a:xfrm>
            <a:off x="9812836" y="1589275"/>
            <a:ext cx="1627112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Background subtr.</a:t>
            </a:r>
            <a:endParaRPr lang="en-CH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1293DE-7F40-4CCE-A3C8-66413D027C7A}"/>
              </a:ext>
            </a:extLst>
          </p:cNvPr>
          <p:cNvSpPr txBox="1"/>
          <p:nvPr/>
        </p:nvSpPr>
        <p:spPr>
          <a:xfrm>
            <a:off x="9842363" y="2082609"/>
            <a:ext cx="1568058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Spatial averaging</a:t>
            </a:r>
            <a:endParaRPr lang="en-CH" sz="14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D6F980A-AF98-461D-A1A6-F364B60691B1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>
            <a:off x="10626392" y="889269"/>
            <a:ext cx="2" cy="19560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678C5E0-2B0D-4E80-8E9E-3609C4919513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flipH="1">
            <a:off x="10626392" y="1392655"/>
            <a:ext cx="2" cy="1966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DC0E527-9A98-40B3-8085-0E2014563DD4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10626392" y="1897052"/>
            <a:ext cx="0" cy="18555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85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3F4E2AD-D97D-4A37-BC78-E07BA1AF5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200" y="2833200"/>
            <a:ext cx="9089155" cy="36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41A6D9-8BFC-420A-B93B-3F474303A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Process 2: focusing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AB09-D47D-4CCC-8342-1220EE57C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244567"/>
            <a:ext cx="10728325" cy="4848307"/>
          </a:xfrm>
        </p:spPr>
        <p:txBody>
          <a:bodyPr/>
          <a:lstStyle/>
          <a:p>
            <a:r>
              <a:rPr lang="en-US" b="1" dirty="0"/>
              <a:t>Deviation from set focus distance</a:t>
            </a:r>
            <a:r>
              <a:rPr lang="en-US" dirty="0"/>
              <a:t>: Unknown reason and also unpredictable</a:t>
            </a:r>
          </a:p>
          <a:p>
            <a:r>
              <a:rPr lang="en-US" b="1" dirty="0"/>
              <a:t>Automatic focusing</a:t>
            </a:r>
            <a:r>
              <a:rPr lang="en-US" dirty="0"/>
              <a:t>: Based on image features</a:t>
            </a:r>
          </a:p>
          <a:p>
            <a:r>
              <a:rPr lang="en-US" dirty="0"/>
              <a:t>Image depicted has a strong focus deviation.</a:t>
            </a:r>
          </a:p>
          <a:p>
            <a:endParaRPr lang="de-DE" dirty="0"/>
          </a:p>
          <a:p>
            <a:endParaRPr lang="de-DE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3C179-6D00-4E18-84C4-9E905AD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D7D00-5388-4D1F-ABA9-E41B031A4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11</a:t>
            </a:fld>
            <a:endParaRPr lang="de-CH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04CBC-E8FF-49B7-B630-9D1EF2C13ABE}"/>
              </a:ext>
            </a:extLst>
          </p:cNvPr>
          <p:cNvSpPr txBox="1"/>
          <p:nvPr/>
        </p:nvSpPr>
        <p:spPr>
          <a:xfrm>
            <a:off x="2462372" y="2555291"/>
            <a:ext cx="91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Before</a:t>
            </a:r>
            <a:endParaRPr lang="en-CH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26C47D-6658-4E8A-A2CD-5DE876156E56}"/>
              </a:ext>
            </a:extLst>
          </p:cNvPr>
          <p:cNvSpPr txBox="1"/>
          <p:nvPr/>
        </p:nvSpPr>
        <p:spPr>
          <a:xfrm>
            <a:off x="5677712" y="255529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After</a:t>
            </a:r>
            <a:endParaRPr lang="en-CH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3BAD33-E152-4D70-8341-B02D0BEA7EC3}"/>
              </a:ext>
            </a:extLst>
          </p:cNvPr>
          <p:cNvSpPr txBox="1"/>
          <p:nvPr/>
        </p:nvSpPr>
        <p:spPr>
          <a:xfrm>
            <a:off x="8348417" y="2544345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Difference</a:t>
            </a:r>
            <a:endParaRPr lang="en-CH" b="1" dirty="0"/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D2165AB8-CC2A-4DE7-819C-EA64E8390E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92" y="6160511"/>
            <a:ext cx="1219227" cy="63948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C8E0DDC-80FD-43AF-8AE6-DBE2E438D3D6}"/>
              </a:ext>
            </a:extLst>
          </p:cNvPr>
          <p:cNvSpPr/>
          <p:nvPr/>
        </p:nvSpPr>
        <p:spPr>
          <a:xfrm>
            <a:off x="9503562" y="335352"/>
            <a:ext cx="2245660" cy="2175807"/>
          </a:xfrm>
          <a:prstGeom prst="rect">
            <a:avLst/>
          </a:prstGeom>
          <a:solidFill>
            <a:srgbClr val="EBF4BE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55F194-E650-4B84-819F-12D06D6214F1}"/>
              </a:ext>
            </a:extLst>
          </p:cNvPr>
          <p:cNvSpPr txBox="1"/>
          <p:nvPr/>
        </p:nvSpPr>
        <p:spPr>
          <a:xfrm>
            <a:off x="10058238" y="529989"/>
            <a:ext cx="1130181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Plane subtr.</a:t>
            </a:r>
            <a:endParaRPr lang="en-CH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77F0E8F-6E68-4D7E-ADF7-0CD2BD3A3504}"/>
              </a:ext>
            </a:extLst>
          </p:cNvPr>
          <p:cNvSpPr txBox="1"/>
          <p:nvPr/>
        </p:nvSpPr>
        <p:spPr>
          <a:xfrm>
            <a:off x="10018580" y="1018203"/>
            <a:ext cx="1210588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b="1" dirty="0"/>
              <a:t>Focusing</a:t>
            </a:r>
            <a:endParaRPr lang="en-CH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26053E-F3A1-4032-9914-D27003D81641}"/>
              </a:ext>
            </a:extLst>
          </p:cNvPr>
          <p:cNvSpPr txBox="1"/>
          <p:nvPr/>
        </p:nvSpPr>
        <p:spPr>
          <a:xfrm>
            <a:off x="9812836" y="1589275"/>
            <a:ext cx="1627112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Background subtr.</a:t>
            </a:r>
            <a:endParaRPr lang="en-CH" sz="1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655CFE-19CA-497F-B462-E62D1AE016BA}"/>
              </a:ext>
            </a:extLst>
          </p:cNvPr>
          <p:cNvSpPr txBox="1"/>
          <p:nvPr/>
        </p:nvSpPr>
        <p:spPr>
          <a:xfrm>
            <a:off x="9842363" y="2082609"/>
            <a:ext cx="1568058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Spatial averaging</a:t>
            </a:r>
            <a:endParaRPr lang="en-CH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03BDC58-32B5-483D-A22A-12474A6B7CE1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>
            <a:off x="10623329" y="837766"/>
            <a:ext cx="545" cy="1804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1461A8C-D3E2-4C9F-85EE-ADF622DC4389}"/>
              </a:ext>
            </a:extLst>
          </p:cNvPr>
          <p:cNvCxnSpPr>
            <a:cxnSpLocks/>
            <a:stCxn id="23" idx="2"/>
            <a:endCxn id="24" idx="0"/>
          </p:cNvCxnSpPr>
          <p:nvPr/>
        </p:nvCxnSpPr>
        <p:spPr>
          <a:xfrm>
            <a:off x="10623874" y="1387535"/>
            <a:ext cx="2518" cy="20174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8692C1D-16FF-4BF5-98C0-43BCFE1E161E}"/>
              </a:ext>
            </a:extLst>
          </p:cNvPr>
          <p:cNvCxnSpPr>
            <a:cxnSpLocks/>
            <a:stCxn id="24" idx="2"/>
            <a:endCxn id="25" idx="0"/>
          </p:cNvCxnSpPr>
          <p:nvPr/>
        </p:nvCxnSpPr>
        <p:spPr>
          <a:xfrm>
            <a:off x="10626392" y="1897052"/>
            <a:ext cx="0" cy="18555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302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5FAFA-081C-4B0D-858F-2814FD7EF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Images with various reconstruction distances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D5890-F66E-4732-B597-DBF7C138D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BA9B2-7B3F-40AA-B9ED-B0FEFB7C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12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116A91BC-0B00-474D-A592-BE816382E2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5E81EA-17D5-A162-B4C2-6FBF6B8E77DA}"/>
              </a:ext>
            </a:extLst>
          </p:cNvPr>
          <p:cNvSpPr txBox="1"/>
          <p:nvPr/>
        </p:nvSpPr>
        <p:spPr>
          <a:xfrm>
            <a:off x="3849230" y="806785"/>
            <a:ext cx="449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Klar </a:t>
            </a:r>
            <a:r>
              <a:rPr lang="en-GB" dirty="0" err="1">
                <a:solidFill>
                  <a:srgbClr val="FF0000"/>
                </a:solidFill>
              </a:rPr>
              <a:t>mache</a:t>
            </a:r>
            <a:r>
              <a:rPr lang="en-GB" dirty="0">
                <a:solidFill>
                  <a:srgbClr val="FF0000"/>
                </a:solidFill>
              </a:rPr>
              <a:t>, das reconstruction und focus </a:t>
            </a:r>
            <a:endParaRPr lang="en-CH" dirty="0">
              <a:solidFill>
                <a:srgbClr val="FF0000"/>
              </a:solidFill>
            </a:endParaRPr>
          </a:p>
        </p:txBody>
      </p:sp>
      <p:pic>
        <p:nvPicPr>
          <p:cNvPr id="12" name="fucus_run">
            <a:hlinkClick r:id="" action="ppaction://media"/>
            <a:extLst>
              <a:ext uri="{FF2B5EF4-FFF2-40B4-BE49-F238E27FC236}">
                <a16:creationId xmlns:a16="http://schemas.microsoft.com/office/drawing/2014/main" id="{D015F066-4C4B-4F2D-A8B7-7AEAC082259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83216" y="806785"/>
            <a:ext cx="13758430" cy="4847413"/>
          </a:xfr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447BCC1-3C7D-443B-9419-3A43F6F7B6C9}"/>
              </a:ext>
            </a:extLst>
          </p:cNvPr>
          <p:cNvSpPr txBox="1">
            <a:spLocks/>
          </p:cNvSpPr>
          <p:nvPr/>
        </p:nvSpPr>
        <p:spPr>
          <a:xfrm>
            <a:off x="731837" y="5264458"/>
            <a:ext cx="10728325" cy="8284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539750" indent="-539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7950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12900" indent="-533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5265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9240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Find region of focus with maxima of phase sharpness.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Find exact single global focus plane with minimum of std(amplitude).</a:t>
            </a:r>
          </a:p>
        </p:txBody>
      </p:sp>
    </p:spTree>
    <p:extLst>
      <p:ext uri="{BB962C8B-B14F-4D97-AF65-F5344CB8AC3E}">
        <p14:creationId xmlns:p14="http://schemas.microsoft.com/office/powerpoint/2010/main" val="195888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4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1A6D9-8BFC-420A-B93B-3F474303A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Process 3: background subtraction</a:t>
            </a:r>
            <a:endParaRPr lang="en-CH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4C4149-A588-46DE-A312-B67665A4D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940" y="2833200"/>
            <a:ext cx="9116130" cy="3600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AB09-D47D-4CCC-8342-1220EE57C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244567"/>
            <a:ext cx="10728325" cy="4848307"/>
          </a:xfrm>
        </p:spPr>
        <p:txBody>
          <a:bodyPr/>
          <a:lstStyle/>
          <a:p>
            <a:r>
              <a:rPr lang="en-US" b="1" dirty="0"/>
              <a:t>Static Noise</a:t>
            </a:r>
            <a:r>
              <a:rPr lang="en-US" dirty="0"/>
              <a:t>: Dust or other disturbances on the optical system</a:t>
            </a:r>
          </a:p>
          <a:p>
            <a:r>
              <a:rPr lang="en-US" dirty="0"/>
              <a:t>Median of unshifted image stack</a:t>
            </a:r>
          </a:p>
          <a:p>
            <a:r>
              <a:rPr lang="en-US" dirty="0"/>
              <a:t>Calculated on the first ten timesteps as later images can get </a:t>
            </a:r>
            <a:r>
              <a:rPr lang="en-US" dirty="0" err="1"/>
              <a:t>croweded</a:t>
            </a:r>
            <a:endParaRPr lang="en-US" dirty="0"/>
          </a:p>
          <a:p>
            <a:endParaRPr lang="de-DE" dirty="0"/>
          </a:p>
          <a:p>
            <a:endParaRPr lang="de-DE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3C179-6D00-4E18-84C4-9E905AD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D7D00-5388-4D1F-ABA9-E41B031A4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13</a:t>
            </a:fld>
            <a:endParaRPr lang="de-CH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04CBC-E8FF-49B7-B630-9D1EF2C13ABE}"/>
              </a:ext>
            </a:extLst>
          </p:cNvPr>
          <p:cNvSpPr txBox="1"/>
          <p:nvPr/>
        </p:nvSpPr>
        <p:spPr>
          <a:xfrm>
            <a:off x="2462372" y="2555291"/>
            <a:ext cx="91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Before</a:t>
            </a:r>
            <a:endParaRPr lang="en-CH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26C47D-6658-4E8A-A2CD-5DE876156E56}"/>
              </a:ext>
            </a:extLst>
          </p:cNvPr>
          <p:cNvSpPr txBox="1"/>
          <p:nvPr/>
        </p:nvSpPr>
        <p:spPr>
          <a:xfrm>
            <a:off x="5677712" y="255529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After</a:t>
            </a:r>
            <a:endParaRPr lang="en-CH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3BAD33-E152-4D70-8341-B02D0BEA7EC3}"/>
              </a:ext>
            </a:extLst>
          </p:cNvPr>
          <p:cNvSpPr txBox="1"/>
          <p:nvPr/>
        </p:nvSpPr>
        <p:spPr>
          <a:xfrm>
            <a:off x="8348417" y="2544345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Difference</a:t>
            </a:r>
            <a:endParaRPr lang="en-CH" b="1" dirty="0"/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D2165AB8-CC2A-4DE7-819C-EA64E8390E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92" y="6160511"/>
            <a:ext cx="1219227" cy="63948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711C2CD-F2AE-41CA-ADCB-A0EBBA44AD98}"/>
              </a:ext>
            </a:extLst>
          </p:cNvPr>
          <p:cNvSpPr/>
          <p:nvPr/>
        </p:nvSpPr>
        <p:spPr>
          <a:xfrm>
            <a:off x="9503562" y="335352"/>
            <a:ext cx="2245660" cy="2175807"/>
          </a:xfrm>
          <a:prstGeom prst="rect">
            <a:avLst/>
          </a:prstGeom>
          <a:solidFill>
            <a:srgbClr val="EBF4BE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2A4C22-2471-4455-BDE4-B174A60718D5}"/>
              </a:ext>
            </a:extLst>
          </p:cNvPr>
          <p:cNvSpPr txBox="1"/>
          <p:nvPr/>
        </p:nvSpPr>
        <p:spPr>
          <a:xfrm>
            <a:off x="10058238" y="529989"/>
            <a:ext cx="1130181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Plane subtr.</a:t>
            </a:r>
            <a:endParaRPr lang="en-CH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FD9B15C-8FB2-4AB0-890F-09A96B9AD10A}"/>
              </a:ext>
            </a:extLst>
          </p:cNvPr>
          <p:cNvSpPr txBox="1"/>
          <p:nvPr/>
        </p:nvSpPr>
        <p:spPr>
          <a:xfrm>
            <a:off x="10167914" y="1025951"/>
            <a:ext cx="910827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Focusing</a:t>
            </a:r>
            <a:endParaRPr lang="en-CH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434727-2E46-4177-874D-CA94F5E4C67F}"/>
              </a:ext>
            </a:extLst>
          </p:cNvPr>
          <p:cNvSpPr txBox="1"/>
          <p:nvPr/>
        </p:nvSpPr>
        <p:spPr>
          <a:xfrm>
            <a:off x="9511453" y="1525829"/>
            <a:ext cx="222375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b="1" dirty="0"/>
              <a:t>Background subtr.</a:t>
            </a:r>
            <a:endParaRPr lang="en-CH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4EC9D78-9B20-4687-AFF3-1DE5B8EBF086}"/>
              </a:ext>
            </a:extLst>
          </p:cNvPr>
          <p:cNvSpPr txBox="1"/>
          <p:nvPr/>
        </p:nvSpPr>
        <p:spPr>
          <a:xfrm>
            <a:off x="9842363" y="2082609"/>
            <a:ext cx="1568058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Spatial averaging</a:t>
            </a:r>
            <a:endParaRPr lang="en-CH" sz="1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C685062-18CD-45C7-A3B3-3D56AF96C694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 flipH="1">
            <a:off x="10623328" y="837766"/>
            <a:ext cx="1" cy="18818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743A568-0D80-41B6-BA81-93921ECD4792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>
            <a:off x="10623328" y="1333728"/>
            <a:ext cx="0" cy="19210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F40B23C-457F-478D-B920-74827DA24FF9}"/>
              </a:ext>
            </a:extLst>
          </p:cNvPr>
          <p:cNvCxnSpPr>
            <a:cxnSpLocks/>
            <a:stCxn id="23" idx="2"/>
            <a:endCxn id="24" idx="0"/>
          </p:cNvCxnSpPr>
          <p:nvPr/>
        </p:nvCxnSpPr>
        <p:spPr>
          <a:xfrm>
            <a:off x="10623328" y="1895161"/>
            <a:ext cx="3064" cy="18744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3001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100F09-FAB6-491D-8FD6-BF2D61245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940" y="2833200"/>
            <a:ext cx="9116130" cy="35785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41A6D9-8BFC-420A-B93B-3F474303A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Process 4: spatial averaging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AB09-D47D-4CCC-8342-1220EE57C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244567"/>
            <a:ext cx="10728325" cy="4848307"/>
          </a:xfrm>
        </p:spPr>
        <p:txBody>
          <a:bodyPr/>
          <a:lstStyle/>
          <a:p>
            <a:r>
              <a:rPr lang="de-DE" dirty="0"/>
              <a:t>Reduces random noise.</a:t>
            </a:r>
          </a:p>
          <a:p>
            <a:r>
              <a:rPr lang="en-US" dirty="0"/>
              <a:t>Calculates relative shifts between images using phase cross correlation.</a:t>
            </a:r>
          </a:p>
          <a:p>
            <a:r>
              <a:rPr lang="en-US" dirty="0"/>
              <a:t>Stacks shifted images, calculates the average, and then trims the outer portion.</a:t>
            </a:r>
            <a:endParaRPr lang="de-DE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3C179-6D00-4E18-84C4-9E905AD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D7D00-5388-4D1F-ABA9-E41B031A4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14</a:t>
            </a:fld>
            <a:endParaRPr lang="de-CH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04CBC-E8FF-49B7-B630-9D1EF2C13ABE}"/>
              </a:ext>
            </a:extLst>
          </p:cNvPr>
          <p:cNvSpPr txBox="1"/>
          <p:nvPr/>
        </p:nvSpPr>
        <p:spPr>
          <a:xfrm>
            <a:off x="2462372" y="2555291"/>
            <a:ext cx="91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Before</a:t>
            </a:r>
            <a:endParaRPr lang="en-CH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26C47D-6658-4E8A-A2CD-5DE876156E56}"/>
              </a:ext>
            </a:extLst>
          </p:cNvPr>
          <p:cNvSpPr txBox="1"/>
          <p:nvPr/>
        </p:nvSpPr>
        <p:spPr>
          <a:xfrm>
            <a:off x="5677712" y="255529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After</a:t>
            </a:r>
            <a:endParaRPr lang="en-CH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3BAD33-E152-4D70-8341-B02D0BEA7EC3}"/>
              </a:ext>
            </a:extLst>
          </p:cNvPr>
          <p:cNvSpPr txBox="1"/>
          <p:nvPr/>
        </p:nvSpPr>
        <p:spPr>
          <a:xfrm>
            <a:off x="8348417" y="2544345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Difference</a:t>
            </a:r>
            <a:endParaRPr lang="en-CH" b="1" dirty="0"/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D2165AB8-CC2A-4DE7-819C-EA64E8390E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92" y="6160511"/>
            <a:ext cx="1219227" cy="63948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79E66AE-C062-438E-9279-136AC535FF9D}"/>
              </a:ext>
            </a:extLst>
          </p:cNvPr>
          <p:cNvSpPr/>
          <p:nvPr/>
        </p:nvSpPr>
        <p:spPr>
          <a:xfrm>
            <a:off x="9503562" y="335352"/>
            <a:ext cx="2245660" cy="2175807"/>
          </a:xfrm>
          <a:prstGeom prst="rect">
            <a:avLst/>
          </a:prstGeom>
          <a:solidFill>
            <a:srgbClr val="EBF4BE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88598D-CC61-4D4C-BB6B-D4CA50805F54}"/>
              </a:ext>
            </a:extLst>
          </p:cNvPr>
          <p:cNvSpPr txBox="1"/>
          <p:nvPr/>
        </p:nvSpPr>
        <p:spPr>
          <a:xfrm>
            <a:off x="10058238" y="529989"/>
            <a:ext cx="1130181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Plane subtr.</a:t>
            </a:r>
            <a:endParaRPr lang="en-CH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DBA8B77-6EBE-4BA0-A2FF-DCB6268E01B3}"/>
              </a:ext>
            </a:extLst>
          </p:cNvPr>
          <p:cNvSpPr txBox="1"/>
          <p:nvPr/>
        </p:nvSpPr>
        <p:spPr>
          <a:xfrm>
            <a:off x="10167914" y="1025951"/>
            <a:ext cx="910827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Focusing</a:t>
            </a:r>
            <a:endParaRPr lang="en-CH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1B8BDB-3016-4466-ABB0-3058C6D8763D}"/>
              </a:ext>
            </a:extLst>
          </p:cNvPr>
          <p:cNvSpPr txBox="1"/>
          <p:nvPr/>
        </p:nvSpPr>
        <p:spPr>
          <a:xfrm>
            <a:off x="9806728" y="1525829"/>
            <a:ext cx="1627112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sz="1400" dirty="0"/>
              <a:t>Background subtr.</a:t>
            </a:r>
            <a:endParaRPr lang="en-CH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891715-56C2-4770-AEE0-2AB73F30303A}"/>
              </a:ext>
            </a:extLst>
          </p:cNvPr>
          <p:cNvSpPr txBox="1"/>
          <p:nvPr/>
        </p:nvSpPr>
        <p:spPr>
          <a:xfrm>
            <a:off x="9575663" y="2025459"/>
            <a:ext cx="209544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b="1" dirty="0"/>
              <a:t>Spatial averaging</a:t>
            </a:r>
            <a:endParaRPr lang="en-CH" b="1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A27A8C7-F44D-4F85-A81C-F384134DFE12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 flipH="1">
            <a:off x="10623328" y="837766"/>
            <a:ext cx="1" cy="18818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B6844D6-043F-4227-B789-2BBE8894D228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 flipH="1">
            <a:off x="10620284" y="1333728"/>
            <a:ext cx="3044" cy="19210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F10A9EB-6186-4659-B3E1-771799053243}"/>
              </a:ext>
            </a:extLst>
          </p:cNvPr>
          <p:cNvCxnSpPr>
            <a:cxnSpLocks/>
            <a:stCxn id="23" idx="2"/>
            <a:endCxn id="24" idx="0"/>
          </p:cNvCxnSpPr>
          <p:nvPr/>
        </p:nvCxnSpPr>
        <p:spPr>
          <a:xfrm>
            <a:off x="10620284" y="1833606"/>
            <a:ext cx="3102" cy="19185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920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Results: per pixel 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160351"/>
            <a:ext cx="10728325" cy="493252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Data based on 1600 images, mean signal of a bacteria is </a:t>
            </a:r>
            <a:r>
              <a:rPr lang="en-US" b="1" dirty="0"/>
              <a:t>~25 nm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Error measured on background, except for focusing  unfocused vs. focused</a:t>
            </a:r>
            <a:endParaRPr lang="de-DE" dirty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Few images are significantly out of focus.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15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849412-C392-4B5B-B1D2-7D4A69A354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882"/>
          <a:stretch/>
        </p:blipFill>
        <p:spPr>
          <a:xfrm>
            <a:off x="9336639" y="624537"/>
            <a:ext cx="2260239" cy="20399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B2E3D5-301A-4907-B379-7BFC20D76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1640" y="2664526"/>
            <a:ext cx="2614289" cy="22794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154E77-4DB6-43BF-BAFC-71911C349DE7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11289" y="2356141"/>
            <a:ext cx="5725848" cy="438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185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Results: focusing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160351"/>
            <a:ext cx="10728325" cy="493252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Focus error has a none zero mean  considerable decrease in mass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Figure shows mass is decreased with n of 25 images 1cm out of focus.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16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565844-F266-4C37-890B-BE4A0C913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692" y="2000427"/>
            <a:ext cx="5673452" cy="446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066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Pipeline part two</a:t>
            </a:r>
            <a:endParaRPr lang="de-CH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CH" sz="2800" dirty="0"/>
              <a:t>Phase image construction</a:t>
            </a:r>
          </a:p>
          <a:p>
            <a:pPr>
              <a:buFont typeface="Arial" panose="020B0604020202020204" pitchFamily="34" charset="0"/>
              <a:buChar char="•"/>
            </a:pPr>
            <a:endParaRPr lang="de-CH" sz="2800" dirty="0"/>
          </a:p>
          <a:p>
            <a:pPr>
              <a:buFont typeface="Arial" panose="020B0604020202020204" pitchFamily="34" charset="0"/>
              <a:buChar char="•"/>
            </a:pPr>
            <a:endParaRPr lang="de-CH" sz="2800" dirty="0"/>
          </a:p>
          <a:p>
            <a:pPr>
              <a:buFont typeface="Arial" panose="020B0604020202020204" pitchFamily="34" charset="0"/>
              <a:buChar char="•"/>
            </a:pPr>
            <a:endParaRPr lang="de-CH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de-CH" sz="2800" dirty="0"/>
              <a:t>Segmentation and lineage tracking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2947E-D2DB-4F76-9588-775FC8D85F8C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17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BF286B-A42F-4C7F-B4E6-654C3281061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C4C4C4">
                <a:alpha val="0"/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365884" y="1915886"/>
            <a:ext cx="1611632" cy="15816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BA7625-2790-4462-B069-CE5F96C44E3E}"/>
              </a:ext>
            </a:extLst>
          </p:cNvPr>
          <p:cNvSpPr txBox="1"/>
          <p:nvPr/>
        </p:nvSpPr>
        <p:spPr>
          <a:xfrm>
            <a:off x="1540758" y="1941921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Hologram</a:t>
            </a:r>
            <a:endParaRPr lang="en-CH" b="1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A45F9B-4489-418B-8648-E894F15CA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519" y="1915886"/>
            <a:ext cx="1510560" cy="15816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D3A280-BF79-44D2-BC46-886635C99CDC}"/>
              </a:ext>
            </a:extLst>
          </p:cNvPr>
          <p:cNvSpPr txBox="1"/>
          <p:nvPr/>
        </p:nvSpPr>
        <p:spPr>
          <a:xfrm>
            <a:off x="5945144" y="1941921"/>
            <a:ext cx="1595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Phase image</a:t>
            </a:r>
            <a:endParaRPr lang="en-CH" b="1" dirty="0">
              <a:solidFill>
                <a:schemeClr val="bg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D13FA63-CF1A-4544-B0B3-55FF836A1946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2977516" y="2706733"/>
            <a:ext cx="3010003" cy="0"/>
          </a:xfrm>
          <a:prstGeom prst="straightConnector1">
            <a:avLst/>
          </a:prstGeom>
          <a:ln w="57150">
            <a:solidFill>
              <a:schemeClr val="accent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CD5D6C2-CE3E-4C7C-8A46-19AFB6B64255}"/>
              </a:ext>
            </a:extLst>
          </p:cNvPr>
          <p:cNvSpPr txBox="1"/>
          <p:nvPr/>
        </p:nvSpPr>
        <p:spPr>
          <a:xfrm>
            <a:off x="3650855" y="2211139"/>
            <a:ext cx="1620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rgbClr val="4D4D4D"/>
                </a:solidFill>
              </a:rPr>
              <a:t>Construction</a:t>
            </a:r>
            <a:endParaRPr lang="en-CH" b="1" dirty="0">
              <a:solidFill>
                <a:srgbClr val="4D4D4D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1520B49-E2A4-41AC-A348-7BC23DA5A2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519" y="4249568"/>
            <a:ext cx="1527385" cy="1524156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313243D-9525-4E15-8203-3780992F0A9C}"/>
              </a:ext>
            </a:extLst>
          </p:cNvPr>
          <p:cNvCxnSpPr>
            <a:cxnSpLocks/>
            <a:stCxn id="23" idx="3"/>
            <a:endCxn id="20" idx="1"/>
          </p:cNvCxnSpPr>
          <p:nvPr/>
        </p:nvCxnSpPr>
        <p:spPr>
          <a:xfrm>
            <a:off x="2969068" y="5010710"/>
            <a:ext cx="3018451" cy="9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1D79B40-46D8-44B7-9593-2898DE6AB45B}"/>
              </a:ext>
            </a:extLst>
          </p:cNvPr>
          <p:cNvSpPr txBox="1"/>
          <p:nvPr/>
        </p:nvSpPr>
        <p:spPr>
          <a:xfrm>
            <a:off x="2887832" y="4518786"/>
            <a:ext cx="3147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Segmentation and tracking</a:t>
            </a:r>
            <a:endParaRPr lang="en-CH" b="1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67E8B4C-CBE5-4622-BC29-2F42475687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4332" y="4253030"/>
            <a:ext cx="1594736" cy="1515360"/>
          </a:xfrm>
          <a:prstGeom prst="rect">
            <a:avLst/>
          </a:prstGeom>
        </p:spPr>
      </p:pic>
      <p:pic>
        <p:nvPicPr>
          <p:cNvPr id="26" name="Content Placeholder 7">
            <a:extLst>
              <a:ext uri="{FF2B5EF4-FFF2-40B4-BE49-F238E27FC236}">
                <a16:creationId xmlns:a16="http://schemas.microsoft.com/office/drawing/2014/main" id="{ACC73FA6-7AC8-4D9C-8D01-FB61E26AEF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D8F94D-9782-4899-82E9-018767E4DD6F}"/>
              </a:ext>
            </a:extLst>
          </p:cNvPr>
          <p:cNvSpPr/>
          <p:nvPr/>
        </p:nvSpPr>
        <p:spPr>
          <a:xfrm>
            <a:off x="498764" y="3623842"/>
            <a:ext cx="7435272" cy="2398218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53779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536459"/>
          </a:xfrm>
        </p:spPr>
        <p:txBody>
          <a:bodyPr/>
          <a:lstStyle/>
          <a:p>
            <a:r>
              <a:rPr lang="de-DE" dirty="0"/>
              <a:t>Previous workflow for segmentation and tracking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077" y="3509607"/>
            <a:ext cx="9163601" cy="257071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Problems: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Ilastik does not generalize well: each experiment has to be segmented.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Dependent on human segmentation  not objective, especially over time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A lot of manual 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18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E16DAA-4E1F-4B77-8A84-22ABA51C0C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463" y="1575762"/>
            <a:ext cx="1159970" cy="16686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93E287-6151-461E-8935-B71FFFDA83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653" y="1730421"/>
            <a:ext cx="1451461" cy="14514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8D3FB0C-072A-458C-AA43-F2D59A19E3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0103" y="1730420"/>
            <a:ext cx="1451461" cy="14514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1F88EEC-3C79-4ECC-AC85-C61CB7DB1E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207" y="1730422"/>
            <a:ext cx="1359301" cy="13593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6960A2B-09B5-47D3-B944-E0F4136482E6}"/>
              </a:ext>
            </a:extLst>
          </p:cNvPr>
          <p:cNvSpPr txBox="1"/>
          <p:nvPr/>
        </p:nvSpPr>
        <p:spPr>
          <a:xfrm>
            <a:off x="947554" y="1282728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Phase images</a:t>
            </a:r>
            <a:endParaRPr lang="en-CH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215C7A-3D9B-43FE-869C-295A6594CDEE}"/>
              </a:ext>
            </a:extLst>
          </p:cNvPr>
          <p:cNvSpPr txBox="1"/>
          <p:nvPr/>
        </p:nvSpPr>
        <p:spPr>
          <a:xfrm>
            <a:off x="2903752" y="1282728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Segmentation</a:t>
            </a:r>
            <a:endParaRPr lang="en-CH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5DC220-D040-42A6-AD93-B1FE4162C4B7}"/>
              </a:ext>
            </a:extLst>
          </p:cNvPr>
          <p:cNvSpPr txBox="1"/>
          <p:nvPr/>
        </p:nvSpPr>
        <p:spPr>
          <a:xfrm>
            <a:off x="4893102" y="1282726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Interpretation</a:t>
            </a:r>
            <a:endParaRPr lang="en-CH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C8E80B3-B445-4B76-ACF7-ED9E5292A401}"/>
              </a:ext>
            </a:extLst>
          </p:cNvPr>
          <p:cNvSpPr txBox="1"/>
          <p:nvPr/>
        </p:nvSpPr>
        <p:spPr>
          <a:xfrm>
            <a:off x="7295367" y="1282726"/>
            <a:ext cx="1060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Tracking</a:t>
            </a:r>
            <a:endParaRPr lang="en-CH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BBAE21C-E65C-4581-A3D2-A0CC12BC1A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3329" y="1730420"/>
            <a:ext cx="1451461" cy="145146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60ADE5F-BE33-4C56-B171-D445088D9B68}"/>
              </a:ext>
            </a:extLst>
          </p:cNvPr>
          <p:cNvSpPr txBox="1"/>
          <p:nvPr/>
        </p:nvSpPr>
        <p:spPr>
          <a:xfrm>
            <a:off x="9482005" y="1282726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Results</a:t>
            </a:r>
            <a:endParaRPr lang="en-CH" dirty="0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4F8B8CE3-F85F-40D3-9E40-6F28E5546815}"/>
              </a:ext>
            </a:extLst>
          </p:cNvPr>
          <p:cNvSpPr/>
          <p:nvPr/>
        </p:nvSpPr>
        <p:spPr>
          <a:xfrm>
            <a:off x="2450509" y="2151985"/>
            <a:ext cx="706954" cy="4240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A42FCF07-EDF0-440F-9B3A-054757E6D17A}"/>
              </a:ext>
            </a:extLst>
          </p:cNvPr>
          <p:cNvSpPr/>
          <p:nvPr/>
        </p:nvSpPr>
        <p:spPr>
          <a:xfrm>
            <a:off x="4298066" y="2151985"/>
            <a:ext cx="706954" cy="4240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C3DF3BEC-4A7F-427F-9CC8-219A8B0B4887}"/>
              </a:ext>
            </a:extLst>
          </p:cNvPr>
          <p:cNvSpPr/>
          <p:nvPr/>
        </p:nvSpPr>
        <p:spPr>
          <a:xfrm>
            <a:off x="6437114" y="2151985"/>
            <a:ext cx="706954" cy="4240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E45AC496-5AB6-4170-826C-DC18CC8C4488}"/>
              </a:ext>
            </a:extLst>
          </p:cNvPr>
          <p:cNvSpPr/>
          <p:nvPr/>
        </p:nvSpPr>
        <p:spPr>
          <a:xfrm>
            <a:off x="8551564" y="2151985"/>
            <a:ext cx="706954" cy="4240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34A988-7275-21FC-301F-877953E65A96}"/>
              </a:ext>
            </a:extLst>
          </p:cNvPr>
          <p:cNvSpPr txBox="1"/>
          <p:nvPr/>
        </p:nvSpPr>
        <p:spPr>
          <a:xfrm>
            <a:off x="3318102" y="305966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Ilastik</a:t>
            </a:r>
            <a:endParaRPr lang="en-CH" b="1" dirty="0"/>
          </a:p>
        </p:txBody>
      </p:sp>
    </p:spTree>
    <p:extLst>
      <p:ext uri="{BB962C8B-B14F-4D97-AF65-F5344CB8AC3E}">
        <p14:creationId xmlns:p14="http://schemas.microsoft.com/office/powerpoint/2010/main" val="170058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7" grpId="0"/>
      <p:bldP spid="18" grpId="0"/>
      <p:bldP spid="19" grpId="0"/>
      <p:bldP spid="21" grpId="0"/>
      <p:bldP spid="23" grpId="0" animBg="1"/>
      <p:bldP spid="26" grpId="0" animBg="1"/>
      <p:bldP spid="27" grpId="0" animBg="1"/>
      <p:bldP spid="28" grpId="0" animBg="1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935C9-52C3-47F0-B8D6-4987254EA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Segmentation and Tracking with U-Net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F37D2-26DB-47C6-8CF9-E060014FF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4698883" cy="4680000"/>
          </a:xfrm>
        </p:spPr>
        <p:txBody>
          <a:bodyPr/>
          <a:lstStyle/>
          <a:p>
            <a:r>
              <a:rPr lang="de-DE" dirty="0"/>
              <a:t>U-Net is a neural network and the current standard in biological image processing.</a:t>
            </a:r>
          </a:p>
          <a:p>
            <a:r>
              <a:rPr lang="de-DE" dirty="0"/>
              <a:t>Encoder-decoder structure.</a:t>
            </a:r>
          </a:p>
          <a:p>
            <a:r>
              <a:rPr lang="de-DE" dirty="0"/>
              <a:t>Skip connections: preservation of spatial information and multilevel feature interaction</a:t>
            </a:r>
          </a:p>
          <a:p>
            <a:r>
              <a:rPr lang="de-DE" dirty="0"/>
              <a:t>Data augmentation allows the model to generalize well even with few data.</a:t>
            </a:r>
          </a:p>
          <a:p>
            <a:r>
              <a:rPr lang="en-US" dirty="0"/>
              <a:t>Deep Learning for Time-Lapse Analysis (DeLTA) is based on the U-Net and used in this work.</a:t>
            </a:r>
            <a:endParaRPr lang="de-DE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3DC5E-8CA9-4CDC-8B64-05B769BC5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BBF9C-34DB-4502-9B12-2D3CEE63C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Organsationseinheit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FB7B6-B92B-4FCB-82CD-F3452CD52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19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DF2A99-CB88-4198-A385-F1572B47B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0720" y="1294646"/>
            <a:ext cx="6539134" cy="4406105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C7B02F-0016-4819-87C1-4D345907E7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46B22C8F-6254-49C5-A094-B69761A0E28E}"/>
              </a:ext>
            </a:extLst>
          </p:cNvPr>
          <p:cNvSpPr/>
          <p:nvPr/>
        </p:nvSpPr>
        <p:spPr>
          <a:xfrm flipV="1">
            <a:off x="6578534" y="2098583"/>
            <a:ext cx="3470987" cy="411018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6653EF7-1138-4BB5-805A-2726EE9E337F}"/>
              </a:ext>
            </a:extLst>
          </p:cNvPr>
          <p:cNvSpPr/>
          <p:nvPr/>
        </p:nvSpPr>
        <p:spPr>
          <a:xfrm flipV="1">
            <a:off x="7002706" y="3547366"/>
            <a:ext cx="2709466" cy="411018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9114CB7D-4750-4E7F-A46C-53E6B7CB8177}"/>
              </a:ext>
            </a:extLst>
          </p:cNvPr>
          <p:cNvSpPr/>
          <p:nvPr/>
        </p:nvSpPr>
        <p:spPr>
          <a:xfrm flipV="1">
            <a:off x="7428195" y="4369059"/>
            <a:ext cx="1724683" cy="411018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A1BE4E5-29B5-44D6-8ACF-19ECCFD40E0D}"/>
              </a:ext>
            </a:extLst>
          </p:cNvPr>
          <p:cNvSpPr/>
          <p:nvPr/>
        </p:nvSpPr>
        <p:spPr>
          <a:xfrm flipV="1">
            <a:off x="7971212" y="4829396"/>
            <a:ext cx="382675" cy="411018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292643-1FFD-4A16-87B7-A1B0F1A482A4}"/>
              </a:ext>
            </a:extLst>
          </p:cNvPr>
          <p:cNvSpPr txBox="1"/>
          <p:nvPr/>
        </p:nvSpPr>
        <p:spPr>
          <a:xfrm>
            <a:off x="7349660" y="1863815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Skip connections</a:t>
            </a:r>
            <a:endParaRPr lang="en-CH" b="1" dirty="0"/>
          </a:p>
        </p:txBody>
      </p:sp>
    </p:spTree>
    <p:extLst>
      <p:ext uri="{BB962C8B-B14F-4D97-AF65-F5344CB8AC3E}">
        <p14:creationId xmlns:p14="http://schemas.microsoft.com/office/powerpoint/2010/main" val="129793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</p:spPr>
        <p:txBody>
          <a:bodyPr/>
          <a:lstStyle/>
          <a:p>
            <a:r>
              <a:rPr lang="de-DE" sz="3200" dirty="0"/>
              <a:t>Research Goal: how do bacteria accumulate biomass</a:t>
            </a:r>
            <a:endParaRPr lang="en-CH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110666"/>
            <a:ext cx="10728325" cy="79439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Goal of any organism: maximize biomass based on available resources.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Models for bacteria are based on biomass, but often only length is measured.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0435A0B-701F-4AC4-A32E-D61AE250AB8E}"/>
              </a:ext>
            </a:extLst>
          </p:cNvPr>
          <p:cNvGrpSpPr/>
          <p:nvPr/>
        </p:nvGrpSpPr>
        <p:grpSpPr>
          <a:xfrm>
            <a:off x="5324872" y="2651751"/>
            <a:ext cx="1886514" cy="1274585"/>
            <a:chOff x="5358345" y="3317070"/>
            <a:chExt cx="1886514" cy="127458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ACF9783-F2B2-427B-A2E2-20C6E58E91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55" r="73281" b="51957"/>
            <a:stretch/>
          </p:blipFill>
          <p:spPr>
            <a:xfrm rot="6026671">
              <a:off x="5716685" y="3063482"/>
              <a:ext cx="1169833" cy="188651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DCB22AA-0D4B-457E-B51F-FB98C5ECA71D}"/>
                </a:ext>
              </a:extLst>
            </p:cNvPr>
            <p:cNvSpPr/>
            <p:nvPr/>
          </p:nvSpPr>
          <p:spPr>
            <a:xfrm>
              <a:off x="6095999" y="3429000"/>
              <a:ext cx="341746" cy="145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AF42BC2-0953-4D39-BC9D-4636DF85A3B9}"/>
                </a:ext>
              </a:extLst>
            </p:cNvPr>
            <p:cNvSpPr txBox="1"/>
            <p:nvPr/>
          </p:nvSpPr>
          <p:spPr>
            <a:xfrm>
              <a:off x="6086762" y="3317070"/>
              <a:ext cx="350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L</a:t>
              </a:r>
              <a:endParaRPr lang="en-CH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7F89474-9645-4E37-BA4E-C5E54E8E787A}"/>
                </a:ext>
              </a:extLst>
            </p:cNvPr>
            <p:cNvSpPr/>
            <p:nvPr/>
          </p:nvSpPr>
          <p:spPr>
            <a:xfrm rot="5400000">
              <a:off x="6203464" y="4090981"/>
              <a:ext cx="341746" cy="145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A55ABB-6AC5-4E1B-8A3A-0FAC84C96718}"/>
                </a:ext>
              </a:extLst>
            </p:cNvPr>
            <p:cNvSpPr txBox="1"/>
            <p:nvPr/>
          </p:nvSpPr>
          <p:spPr>
            <a:xfrm>
              <a:off x="6198845" y="3875098"/>
              <a:ext cx="350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w</a:t>
              </a:r>
              <a:endParaRPr lang="en-CH" dirty="0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25B2DDE-264F-4050-82DF-09B064867CE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42" t="53360" r="24338" b="24893"/>
          <a:stretch/>
        </p:blipFill>
        <p:spPr>
          <a:xfrm>
            <a:off x="2526240" y="2766021"/>
            <a:ext cx="1533237" cy="104604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55B4391-302E-431B-B6DD-FB30AAEE80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2701" y="2814812"/>
            <a:ext cx="1076338" cy="99354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C58B3CC-B60A-499C-B813-6F006E77F0EC}"/>
              </a:ext>
            </a:extLst>
          </p:cNvPr>
          <p:cNvSpPr txBox="1"/>
          <p:nvPr/>
        </p:nvSpPr>
        <p:spPr>
          <a:xfrm>
            <a:off x="2844048" y="2394349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Length</a:t>
            </a:r>
            <a:endParaRPr lang="en-CH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0F75A2-57EE-4B3C-BFD6-34E052D64E99}"/>
              </a:ext>
            </a:extLst>
          </p:cNvPr>
          <p:cNvSpPr txBox="1"/>
          <p:nvPr/>
        </p:nvSpPr>
        <p:spPr>
          <a:xfrm>
            <a:off x="5728226" y="2404186"/>
            <a:ext cx="1001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Volume</a:t>
            </a:r>
            <a:endParaRPr lang="en-CH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A1DBCC-D387-403C-A45B-E17356F45095}"/>
              </a:ext>
            </a:extLst>
          </p:cNvPr>
          <p:cNvSpPr txBox="1"/>
          <p:nvPr/>
        </p:nvSpPr>
        <p:spPr>
          <a:xfrm>
            <a:off x="8389996" y="240047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Mass</a:t>
            </a:r>
            <a:endParaRPr lang="en-CH" b="1" dirty="0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B8D8E875-91B3-4F14-A054-775B577552AF}"/>
              </a:ext>
            </a:extLst>
          </p:cNvPr>
          <p:cNvSpPr/>
          <p:nvPr/>
        </p:nvSpPr>
        <p:spPr>
          <a:xfrm>
            <a:off x="4221018" y="3172733"/>
            <a:ext cx="872122" cy="4434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DD86655D-6C51-4D64-A2D4-9FC5A9521016}"/>
              </a:ext>
            </a:extLst>
          </p:cNvPr>
          <p:cNvSpPr/>
          <p:nvPr/>
        </p:nvSpPr>
        <p:spPr>
          <a:xfrm>
            <a:off x="7301793" y="3119708"/>
            <a:ext cx="872122" cy="4434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AADFBBBF-EB32-45F3-8C41-6370442B7BD1}"/>
              </a:ext>
            </a:extLst>
          </p:cNvPr>
          <p:cNvSpPr txBox="1">
            <a:spLocks/>
          </p:cNvSpPr>
          <p:nvPr/>
        </p:nvSpPr>
        <p:spPr>
          <a:xfrm>
            <a:off x="731837" y="4052105"/>
            <a:ext cx="10728325" cy="3966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539750" indent="-539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7950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12900" indent="-533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5265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9240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Questionable assumption that density is constant:</a:t>
            </a:r>
          </a:p>
          <a:p>
            <a:pPr>
              <a:buFont typeface="Arial" panose="020B0604020202020204" pitchFamily="34" charset="0"/>
              <a:buChar char="•"/>
            </a:pPr>
            <a:endParaRPr lang="de-DE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4D159EF-D15C-4264-935F-ECDAB965047C}"/>
              </a:ext>
            </a:extLst>
          </p:cNvPr>
          <p:cNvGrpSpPr/>
          <p:nvPr/>
        </p:nvGrpSpPr>
        <p:grpSpPr>
          <a:xfrm>
            <a:off x="4285673" y="4359564"/>
            <a:ext cx="3868222" cy="2119612"/>
            <a:chOff x="4285673" y="4359564"/>
            <a:chExt cx="3868222" cy="2119612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7911A8FB-2FC3-46BE-8892-101FAF963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82358" y="4447278"/>
              <a:ext cx="3771537" cy="2031898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F72D7DB-D298-4776-8D81-4F09FBA1C9D6}"/>
                </a:ext>
              </a:extLst>
            </p:cNvPr>
            <p:cNvSpPr/>
            <p:nvPr/>
          </p:nvSpPr>
          <p:spPr>
            <a:xfrm>
              <a:off x="4285673" y="4359564"/>
              <a:ext cx="508000" cy="1937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F461031-5838-457A-9AF0-D3AB8DCBA80E}"/>
              </a:ext>
            </a:extLst>
          </p:cNvPr>
          <p:cNvSpPr txBox="1"/>
          <p:nvPr/>
        </p:nvSpPr>
        <p:spPr>
          <a:xfrm>
            <a:off x="6301707" y="6382224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Oldewurtel, 2021</a:t>
            </a:r>
            <a:endParaRPr lang="en-CH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3A17E88-FF00-9F72-67F8-FB973D0318F5}"/>
              </a:ext>
            </a:extLst>
          </p:cNvPr>
          <p:cNvSpPr txBox="1">
            <a:spLocks/>
          </p:cNvSpPr>
          <p:nvPr/>
        </p:nvSpPr>
        <p:spPr>
          <a:xfrm>
            <a:off x="731840" y="1955117"/>
            <a:ext cx="10728325" cy="3966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539750" indent="-539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7950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12900" indent="-533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5265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9240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Literature assumption:</a:t>
            </a:r>
          </a:p>
          <a:p>
            <a:pPr>
              <a:buFont typeface="Arial" panose="020B0604020202020204" pitchFamily="34" charset="0"/>
              <a:buChar char="•"/>
            </a:pP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4173151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 animBg="1"/>
      <p:bldP spid="25" grpId="0" animBg="1"/>
      <p:bldP spid="26" grpId="0"/>
      <p:bldP spid="30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867A-5ED3-49D7-99D4-F95F08260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Preparation of training data: Segmentation with Ilastik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63D5D-D1E4-42F8-82F2-6E2550A0A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327003"/>
            <a:ext cx="3209848" cy="4680000"/>
          </a:xfrm>
        </p:spPr>
        <p:txBody>
          <a:bodyPr/>
          <a:lstStyle/>
          <a:p>
            <a:r>
              <a:rPr lang="de-DE" dirty="0"/>
              <a:t>Train Ilastik by categorizing pixels into core, bacteria, boundary and background.</a:t>
            </a:r>
          </a:p>
          <a:p>
            <a:endParaRPr lang="de-DE" dirty="0"/>
          </a:p>
          <a:p>
            <a:r>
              <a:rPr lang="de-DE" dirty="0"/>
              <a:t>Prediction of other pixels based on preselected feature set</a:t>
            </a:r>
          </a:p>
          <a:p>
            <a:endParaRPr lang="de-DE" dirty="0"/>
          </a:p>
          <a:p>
            <a:r>
              <a:rPr lang="de-DE" dirty="0"/>
              <a:t>Separation between bacteria based on core.</a:t>
            </a:r>
          </a:p>
          <a:p>
            <a:endParaRPr lang="de-DE" dirty="0"/>
          </a:p>
          <a:p>
            <a:r>
              <a:rPr lang="de-DE" dirty="0"/>
              <a:t>Full size based on the bacteria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C0C5B-EB6C-47BA-BEBF-25E395691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08FEB-C875-4E4E-9754-0E458EE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20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21D5420C-B3E9-4C55-8C4F-AA1B6BA12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8B1861-CDC1-42D4-B246-F700C76E6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4320" y="1295760"/>
            <a:ext cx="7879080" cy="21114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6B25B1-0D56-47DB-A4F7-FAA5D7F33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4320" y="3956902"/>
            <a:ext cx="7879080" cy="20729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3167165-E432-4C26-A34D-9A43CA5AA954}"/>
              </a:ext>
            </a:extLst>
          </p:cNvPr>
          <p:cNvSpPr txBox="1"/>
          <p:nvPr/>
        </p:nvSpPr>
        <p:spPr>
          <a:xfrm>
            <a:off x="6424708" y="983306"/>
            <a:ext cx="319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Manual pixel categorization</a:t>
            </a:r>
            <a:endParaRPr lang="en-CH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6E33D2-4CA5-4A50-9983-D7DB07F6EEA9}"/>
              </a:ext>
            </a:extLst>
          </p:cNvPr>
          <p:cNvSpPr/>
          <p:nvPr/>
        </p:nvSpPr>
        <p:spPr>
          <a:xfrm>
            <a:off x="6283640" y="3587570"/>
            <a:ext cx="34804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/>
              <a:t>Ilastik‘s learned segmentation</a:t>
            </a:r>
            <a:endParaRPr lang="en-CH" b="1" dirty="0"/>
          </a:p>
        </p:txBody>
      </p:sp>
    </p:spTree>
    <p:extLst>
      <p:ext uri="{BB962C8B-B14F-4D97-AF65-F5344CB8AC3E}">
        <p14:creationId xmlns:p14="http://schemas.microsoft.com/office/powerpoint/2010/main" val="8969287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867A-5ED3-49D7-99D4-F95F08260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Training data augmentation methods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C0C5B-EB6C-47BA-BEBF-25E395691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08FEB-C875-4E4E-9754-0E458EE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21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21D5420C-B3E9-4C55-8C4F-AA1B6BA12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B8AFF3-E214-43C7-A84D-3986D5947552}"/>
              </a:ext>
            </a:extLst>
          </p:cNvPr>
          <p:cNvSpPr txBox="1"/>
          <p:nvPr/>
        </p:nvSpPr>
        <p:spPr>
          <a:xfrm>
            <a:off x="1931146" y="791019"/>
            <a:ext cx="1056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Original</a:t>
            </a:r>
            <a:endParaRPr lang="en-CH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019B2A-EC19-425E-ABF5-7FA3E514D567}"/>
              </a:ext>
            </a:extLst>
          </p:cNvPr>
          <p:cNvSpPr txBox="1"/>
          <p:nvPr/>
        </p:nvSpPr>
        <p:spPr>
          <a:xfrm>
            <a:off x="4058983" y="788510"/>
            <a:ext cx="1723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/>
              <a:t>Horizontal </a:t>
            </a:r>
            <a:r>
              <a:rPr lang="de-DE" b="1" dirty="0"/>
              <a:t>flip</a:t>
            </a:r>
            <a:endParaRPr lang="en-CH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521169-8645-4AEB-AE05-2A490C6B2796}"/>
              </a:ext>
            </a:extLst>
          </p:cNvPr>
          <p:cNvSpPr txBox="1"/>
          <p:nvPr/>
        </p:nvSpPr>
        <p:spPr>
          <a:xfrm>
            <a:off x="6597616" y="788510"/>
            <a:ext cx="1415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Vertical flip</a:t>
            </a:r>
            <a:endParaRPr lang="en-CH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C2E472-F398-431C-A8CD-7BCACDD3CF00}"/>
              </a:ext>
            </a:extLst>
          </p:cNvPr>
          <p:cNvSpPr txBox="1"/>
          <p:nvPr/>
        </p:nvSpPr>
        <p:spPr>
          <a:xfrm>
            <a:off x="9193543" y="789638"/>
            <a:ext cx="1120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Rotation</a:t>
            </a:r>
            <a:endParaRPr lang="en-CH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C52372-C732-4B54-B193-F0704F374AB7}"/>
              </a:ext>
            </a:extLst>
          </p:cNvPr>
          <p:cNvSpPr txBox="1"/>
          <p:nvPr/>
        </p:nvSpPr>
        <p:spPr>
          <a:xfrm>
            <a:off x="2052975" y="3558201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Zoom</a:t>
            </a:r>
            <a:endParaRPr lang="en-CH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CADD4B-EF26-4295-9B7D-53466369AFFC}"/>
              </a:ext>
            </a:extLst>
          </p:cNvPr>
          <p:cNvSpPr txBox="1"/>
          <p:nvPr/>
        </p:nvSpPr>
        <p:spPr>
          <a:xfrm>
            <a:off x="4058984" y="3558201"/>
            <a:ext cx="1723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Gaussian blur</a:t>
            </a:r>
            <a:endParaRPr lang="en-CH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6F024A-4AD6-4A28-8746-2466323BA08B}"/>
              </a:ext>
            </a:extLst>
          </p:cNvPr>
          <p:cNvSpPr txBox="1"/>
          <p:nvPr/>
        </p:nvSpPr>
        <p:spPr>
          <a:xfrm>
            <a:off x="6360403" y="3558201"/>
            <a:ext cx="1890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Gaussian noise</a:t>
            </a:r>
            <a:endParaRPr lang="en-CH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D3CA0D-C0BA-4758-BDFE-C75590593AE2}"/>
              </a:ext>
            </a:extLst>
          </p:cNvPr>
          <p:cNvSpPr txBox="1"/>
          <p:nvPr/>
        </p:nvSpPr>
        <p:spPr>
          <a:xfrm>
            <a:off x="8590817" y="3558201"/>
            <a:ext cx="232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Elastic deformation</a:t>
            </a:r>
            <a:endParaRPr lang="en-CH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4F3DF0-3DC4-4706-B167-3874DA522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806" y="1108445"/>
            <a:ext cx="9642192" cy="23739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04FCE7-CBAF-4F13-A25D-E7A6084D7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806" y="3852899"/>
            <a:ext cx="9642192" cy="237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479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2008DC3-BF6A-4ED4-ACE9-F2A1C036D9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52669A-F7BB-4E82-9A10-54BF8A641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Results: Time-lapse video of bacterial growth and linage tracking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BAAF2-C15C-4CBD-935A-3DE30162A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AFA5A-4807-404D-803A-BCD5E8B3E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22</a:t>
            </a:fld>
            <a:endParaRPr lang="de-CH" noProof="0"/>
          </a:p>
        </p:txBody>
      </p:sp>
      <p:pic>
        <p:nvPicPr>
          <p:cNvPr id="9" name="Position00001">
            <a:hlinkClick r:id="" action="ppaction://media"/>
            <a:extLst>
              <a:ext uri="{FF2B5EF4-FFF2-40B4-BE49-F238E27FC236}">
                <a16:creationId xmlns:a16="http://schemas.microsoft.com/office/drawing/2014/main" id="{15F2C348-02B0-4F98-85F5-65FE237C87D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05799" y="721499"/>
            <a:ext cx="5780400" cy="5780400"/>
          </a:xfr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B86650A-92F5-440A-9E25-38F781559334}"/>
              </a:ext>
            </a:extLst>
          </p:cNvPr>
          <p:cNvCxnSpPr/>
          <p:nvPr/>
        </p:nvCxnSpPr>
        <p:spPr>
          <a:xfrm>
            <a:off x="7848248" y="6239290"/>
            <a:ext cx="976544" cy="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8D7BDE1-5FFF-465F-ACB5-281222C0BD24}"/>
              </a:ext>
            </a:extLst>
          </p:cNvPr>
          <p:cNvCxnSpPr/>
          <p:nvPr/>
        </p:nvCxnSpPr>
        <p:spPr>
          <a:xfrm flipV="1">
            <a:off x="8824792" y="6052859"/>
            <a:ext cx="0" cy="3728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37AB7A5-DCC2-4423-8CC7-9CF5AC6961B9}"/>
              </a:ext>
            </a:extLst>
          </p:cNvPr>
          <p:cNvCxnSpPr/>
          <p:nvPr/>
        </p:nvCxnSpPr>
        <p:spPr>
          <a:xfrm flipV="1">
            <a:off x="7848248" y="6052859"/>
            <a:ext cx="0" cy="3728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63B377F-5F74-436A-825E-A48BBEDBD3A6}"/>
              </a:ext>
            </a:extLst>
          </p:cNvPr>
          <p:cNvSpPr txBox="1"/>
          <p:nvPr/>
        </p:nvSpPr>
        <p:spPr>
          <a:xfrm>
            <a:off x="7908719" y="5936159"/>
            <a:ext cx="84350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15 µm</a:t>
            </a:r>
            <a:endParaRPr lang="en-CH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CC7BEF8-7B00-434C-92B0-B7452E4619DF}"/>
                  </a:ext>
                </a:extLst>
              </p:cNvPr>
              <p:cNvSpPr txBox="1"/>
              <p:nvPr/>
            </p:nvSpPr>
            <p:spPr>
              <a:xfrm>
                <a:off x="6018285" y="5908622"/>
                <a:ext cx="917239" cy="61382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CH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1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𝟐𝐦𝐢𝐧</m:t>
                          </m:r>
                        </m:num>
                        <m:den>
                          <m:r>
                            <a:rPr lang="de-DE" b="1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𝐟𝐫𝐚𝐦𝐞</m:t>
                          </m:r>
                        </m:den>
                      </m:f>
                    </m:oMath>
                  </m:oMathPara>
                </a14:m>
                <a:endParaRPr lang="en-CH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CC7BEF8-7B00-434C-92B0-B7452E4619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8285" y="5908622"/>
                <a:ext cx="917239" cy="61382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4055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1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ingle_cell">
            <a:hlinkClick r:id="" action="ppaction://media"/>
            <a:extLst>
              <a:ext uri="{FF2B5EF4-FFF2-40B4-BE49-F238E27FC236}">
                <a16:creationId xmlns:a16="http://schemas.microsoft.com/office/drawing/2014/main" id="{9DDE0F4B-F56C-490C-B237-0EE53C4AB9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76766" y="446257"/>
            <a:ext cx="12368372" cy="61841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974D32-2A7A-4257-83C5-561206120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Output linage with features, cell cycles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C5EFC-45BA-4CEB-ABFC-0024E3581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A543B-910F-4C22-94A4-C217AB6F3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23</a:t>
            </a:fld>
            <a:endParaRPr lang="de-CH" noProof="0"/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1FBBC431-C91C-4379-81B8-F27558841D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ECF7C2-396F-424A-AD4C-0F21CBB34B02}"/>
              </a:ext>
            </a:extLst>
          </p:cNvPr>
          <p:cNvCxnSpPr/>
          <p:nvPr/>
        </p:nvCxnSpPr>
        <p:spPr>
          <a:xfrm>
            <a:off x="4373493" y="5484084"/>
            <a:ext cx="976544" cy="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5CF939B-EAFD-4839-A1A0-A377BD57F1E1}"/>
              </a:ext>
            </a:extLst>
          </p:cNvPr>
          <p:cNvCxnSpPr/>
          <p:nvPr/>
        </p:nvCxnSpPr>
        <p:spPr>
          <a:xfrm flipV="1">
            <a:off x="5350037" y="5297653"/>
            <a:ext cx="0" cy="3728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10FF817-DC55-4DD0-BE96-7C73522711EE}"/>
              </a:ext>
            </a:extLst>
          </p:cNvPr>
          <p:cNvCxnSpPr/>
          <p:nvPr/>
        </p:nvCxnSpPr>
        <p:spPr>
          <a:xfrm flipV="1">
            <a:off x="4373493" y="5297653"/>
            <a:ext cx="0" cy="3728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75FE95E-A8E4-4D67-AAC3-97DEC4809EC1}"/>
              </a:ext>
            </a:extLst>
          </p:cNvPr>
          <p:cNvSpPr txBox="1"/>
          <p:nvPr/>
        </p:nvSpPr>
        <p:spPr>
          <a:xfrm>
            <a:off x="4504496" y="5180953"/>
            <a:ext cx="70243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2 µm</a:t>
            </a:r>
            <a:endParaRPr lang="en-CH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989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A4C8B-454A-46D8-A0CD-BC022EC0A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D3C73-E43B-406A-A5AF-169A317B3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77E42-ECE0-4723-8911-4FAB7D72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24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DD5FE40B-125B-4B7D-8B1E-82D0E4E61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F5A9EFE-9D25-489B-AAC4-B6DAA98480F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40946" y="432163"/>
            <a:ext cx="3227766" cy="127601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055DC2C-B3D5-4E79-B640-EB2E688EB21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395381" y="422347"/>
            <a:ext cx="1086001" cy="120984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CC2758A-57A6-4CC1-8612-FD261175EE0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2153" y="2467515"/>
            <a:ext cx="2051616" cy="139296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6FD0615-1674-41E4-B912-D059F2D95BF5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7747" y="854239"/>
            <a:ext cx="1220429" cy="133811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927A5D8-FAB6-4CDE-8D6F-9A943595CD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71670" y="405293"/>
            <a:ext cx="3420787" cy="899999"/>
          </a:xfrm>
          <a:prstGeom prst="rect">
            <a:avLst/>
          </a:prstGeom>
        </p:spPr>
      </p:pic>
      <p:pic>
        <p:nvPicPr>
          <p:cNvPr id="28" name="Picture 27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5E79E31D-BD50-431C-ABFB-F3A1E227F88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66" t="18320" r="32021" b="29192"/>
          <a:stretch/>
        </p:blipFill>
        <p:spPr>
          <a:xfrm>
            <a:off x="10281442" y="1413742"/>
            <a:ext cx="804250" cy="1081385"/>
          </a:xfrm>
          <a:prstGeom prst="rect">
            <a:avLst/>
          </a:prstGeom>
        </p:spPr>
      </p:pic>
      <p:pic>
        <p:nvPicPr>
          <p:cNvPr id="31" name="Content Placeholder 30">
            <a:extLst>
              <a:ext uri="{FF2B5EF4-FFF2-40B4-BE49-F238E27FC236}">
                <a16:creationId xmlns:a16="http://schemas.microsoft.com/office/drawing/2014/main" id="{CBD3CD10-31E9-4687-A0F4-F0A8041BB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02545" y="2550139"/>
            <a:ext cx="3089455" cy="1276014"/>
          </a:xfrm>
          <a:prstGeom prst="rect">
            <a:avLst/>
          </a:prstGeom>
        </p:spPr>
      </p:pic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BC30CF91-8CA5-4811-BC63-83EB16DF745F}"/>
              </a:ext>
            </a:extLst>
          </p:cNvPr>
          <p:cNvSpPr txBox="1">
            <a:spLocks/>
          </p:cNvSpPr>
          <p:nvPr/>
        </p:nvSpPr>
        <p:spPr>
          <a:xfrm>
            <a:off x="2488410" y="1968649"/>
            <a:ext cx="7344079" cy="19073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70000" indent="-2700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14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0000" indent="-2714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An automatic focusing has been implemented</a:t>
            </a:r>
          </a:p>
          <a:p>
            <a:r>
              <a:rPr lang="de-DE" dirty="0"/>
              <a:t>Storage space is reduced by a factor of 5</a:t>
            </a:r>
          </a:p>
          <a:p>
            <a:r>
              <a:rPr lang="de-DE" dirty="0"/>
              <a:t>Automated segmentation and tracking with the help of a U-Net</a:t>
            </a:r>
          </a:p>
          <a:p>
            <a:r>
              <a:rPr lang="de-DE" dirty="0"/>
              <a:t>Visual and easy to use output files</a:t>
            </a:r>
          </a:p>
          <a:p>
            <a:r>
              <a:rPr lang="de-DE" dirty="0"/>
              <a:t>Easy to expand with other image types (brightfield, fluorescent)</a:t>
            </a:r>
          </a:p>
          <a:p>
            <a:endParaRPr lang="de-DE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FF178E1-AFB6-4251-BF3B-DE8F46369D8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59034" y="4223528"/>
            <a:ext cx="1751231" cy="1718701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3F6B6423-7B3B-45AB-B1A4-E633509C47B6}"/>
              </a:ext>
            </a:extLst>
          </p:cNvPr>
          <p:cNvSpPr/>
          <p:nvPr/>
        </p:nvSpPr>
        <p:spPr>
          <a:xfrm>
            <a:off x="4234664" y="4451551"/>
            <a:ext cx="2611611" cy="1262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Pipeline</a:t>
            </a:r>
            <a:endParaRPr lang="en-CH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E370E5-7390-484D-B553-64273CA536E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60036" y="4223528"/>
            <a:ext cx="3428199" cy="1935374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B136E004-FDDA-4F74-9010-D0BA0E989D43}"/>
              </a:ext>
            </a:extLst>
          </p:cNvPr>
          <p:cNvSpPr/>
          <p:nvPr/>
        </p:nvSpPr>
        <p:spPr>
          <a:xfrm>
            <a:off x="3220903" y="4896446"/>
            <a:ext cx="1013761" cy="372862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4024AAE5-9AB9-4809-B5C3-4082C54A3CA4}"/>
              </a:ext>
            </a:extLst>
          </p:cNvPr>
          <p:cNvSpPr/>
          <p:nvPr/>
        </p:nvSpPr>
        <p:spPr>
          <a:xfrm>
            <a:off x="6856913" y="4896446"/>
            <a:ext cx="1013761" cy="372862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84832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1.875E-6 -3.7037E-6 L -0.42474 0.45533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237" y="22755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6" presetClass="emph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Scale>
                                      <p:cBhvr>
                                        <p:cTn id="29" dur="2000" fill="hold"/>
                                        <p:tgtEl>
                                          <p:spTgt spid="2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Motion origin="layout" path="M -1.875E-6 1.48148E-6 L -0.19831 0.59051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2" y="29514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Scale>
                                      <p:cBhvr>
                                        <p:cTn id="33" dur="2000" fill="hold"/>
                                        <p:tgtEl>
                                          <p:spTgt spid="2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4.58333E-6 1.48148E-6 L 0.09076 0.58842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31" y="29421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6" presetClass="emph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37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30000" y="3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animMotion origin="layout" path="M 2.70833E-6 -4.81481E-6 L -0.4194 0.27801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77" y="13889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6" presetClass="emph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animScale>
                                      <p:cBhvr>
                                        <p:cTn id="41" dur="2000" fill="hold"/>
                                        <p:tgtEl>
                                          <p:spTgt spid="31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-3.33333E-6 -2.59259E-6 L 0.35534 0.28218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60" y="14097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Scale>
                                      <p:cBhvr>
                                        <p:cTn id="45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Motion origin="layout" path="M -2.29167E-6 2.96296E-6 L -0.39518 0.61574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766" y="30787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" presetClass="emph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Scale>
                                      <p:cBhvr>
                                        <p:cTn id="49" dur="2000" fill="hold"/>
                                        <p:tgtEl>
                                          <p:spTgt spid="27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50" presetClass="path" presetSubtype="0" accel="50000" decel="5000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-3.125E-6 -7.40741E-7 L 0.18164 -7.40741E-7 C 0.26289 -7.40741E-7 0.36328 0.14213 0.36328 0.25764 L 0.36328 0.51551 " pathEditMode="relative" rAng="0" ptsTypes="AAAA">
                                      <p:cBhvr>
                                        <p:cTn id="5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164" y="25764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" presetClass="emph" presetSubtype="0" autoRev="1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Scale>
                                      <p:cBhvr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6" presetClass="emph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Scale>
                                      <p:cBhvr>
                                        <p:cTn id="55" dur="1000" fill="hold"/>
                                        <p:tgtEl>
                                          <p:spTgt spid="2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12600-9062-2A86-7EBF-D2DA95509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Phase image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Mass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50955-6ECD-EA9E-2ECC-B08C2182D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Calculate optical path volume (minus bacteria volume * difference in refractive index) * 1/refractive increment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refractive increment from table, by knowing the composition of the bacteria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C0C6B-F418-DAE4-A25A-2C1DA8681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3979E-0EFD-7E6E-A9C4-64F98BD8F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FA8DE-7B8B-B9F5-EB66-09B6621E2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25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44994D-C0EE-4F8A-BA6D-110877E0B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35" y="2448214"/>
            <a:ext cx="3824573" cy="32819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4D2BC1-7649-4741-A935-61676E96D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310" y="2949575"/>
            <a:ext cx="5629275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2906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How does a holgram work?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160351"/>
            <a:ext cx="10728325" cy="46800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In 1948 D. Gabor found principle that captures both amplitutde and phase information of an object using interference pattern.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Gabor's hologram is essentially the record of this interference pattern between an object beam and a reference beam on a photosensitive medium.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When the developed hologram is lit with the same light, the object beam reappears.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object beam can be followed back; focus is achieved when the object distance matches the difference between object and hologram planes.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26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BED0CE-7CDA-4128-B097-735181AD23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5"/>
          <a:stretch/>
        </p:blipFill>
        <p:spPr>
          <a:xfrm>
            <a:off x="2109056" y="3678072"/>
            <a:ext cx="7973885" cy="25033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4ACE9D-3351-4B75-980D-A1758193E6EC}"/>
              </a:ext>
            </a:extLst>
          </p:cNvPr>
          <p:cNvSpPr txBox="1"/>
          <p:nvPr/>
        </p:nvSpPr>
        <p:spPr>
          <a:xfrm>
            <a:off x="6445407" y="6181398"/>
            <a:ext cx="36375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britannica.com/technology/holography</a:t>
            </a:r>
            <a:endParaRPr lang="en-CH" sz="1600" dirty="0"/>
          </a:p>
        </p:txBody>
      </p:sp>
    </p:spTree>
    <p:extLst>
      <p:ext uri="{BB962C8B-B14F-4D97-AF65-F5344CB8AC3E}">
        <p14:creationId xmlns:p14="http://schemas.microsoft.com/office/powerpoint/2010/main" val="22045657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ultiple_cells_six">
            <a:hlinkClick r:id="" action="ppaction://media"/>
            <a:extLst>
              <a:ext uri="{FF2B5EF4-FFF2-40B4-BE49-F238E27FC236}">
                <a16:creationId xmlns:a16="http://schemas.microsoft.com/office/drawing/2014/main" id="{2C2E9A73-7073-48B2-919A-F71298FC34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4543" y="1789341"/>
            <a:ext cx="7342912" cy="48952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E3A06E-1BD4-4B72-8298-3C89E87D0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Outlook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DB2B3-5875-48ED-8EF4-0E1E6610E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Improve training data generation, by consentrating on a smaller but more precise image batch.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Multimodal approach: combining with fluorescent or brightfield images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3E3E0-18F8-4B69-A235-62B8B75FD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414E2-280D-4362-8577-6C464D727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27</a:t>
            </a:fld>
            <a:endParaRPr lang="de-CH" noProof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992E364-CD99-4F30-9F82-548AD008BD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059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51063-C3AF-44FB-9C84-59D8C6809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Pros and cons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B66B3-75BA-436F-9999-0C467AD4C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Decrease in storage space by a factor of 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Automated focus distance detection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No segmentation training needed for each induvidual experiment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Easily to use and visual output 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Pipeline combines all processes into one easy to use script</a:t>
            </a:r>
          </a:p>
          <a:p>
            <a:r>
              <a:rPr lang="de-DE" dirty="0"/>
              <a:t>Cons: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Post processing time is increased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Segmentation accuracy is not improved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03718-E7DD-431A-9764-BDCD62FCB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A0119-F030-4B25-8F36-6A997194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28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9204DFC5-A470-4F32-A921-AFE10B9D58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15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621989"/>
          </a:xfrm>
        </p:spPr>
        <p:txBody>
          <a:bodyPr/>
          <a:lstStyle/>
          <a:p>
            <a:r>
              <a:rPr lang="de-DE" sz="3200" dirty="0"/>
              <a:t>Measuring dry mass with the phase difference image</a:t>
            </a:r>
            <a:endParaRPr lang="en-CH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73552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Mass can be measured by measuring the phase difference.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Generally the denser the material the slower the speed of light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91E01EA-8699-4BE3-A465-ED0D17A6A7E0}"/>
              </a:ext>
            </a:extLst>
          </p:cNvPr>
          <p:cNvCxnSpPr>
            <a:cxnSpLocks/>
          </p:cNvCxnSpPr>
          <p:nvPr/>
        </p:nvCxnSpPr>
        <p:spPr>
          <a:xfrm>
            <a:off x="3390559" y="2625117"/>
            <a:ext cx="0" cy="1893163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CBC460-4ACC-415A-9072-01CE694D9ADB}"/>
              </a:ext>
            </a:extLst>
          </p:cNvPr>
          <p:cNvCxnSpPr>
            <a:cxnSpLocks/>
          </p:cNvCxnSpPr>
          <p:nvPr/>
        </p:nvCxnSpPr>
        <p:spPr>
          <a:xfrm>
            <a:off x="4264668" y="2628091"/>
            <a:ext cx="0" cy="1893163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EA6681CF-6DEA-4FD5-B084-503BC0D488A3}"/>
              </a:ext>
            </a:extLst>
          </p:cNvPr>
          <p:cNvSpPr/>
          <p:nvPr/>
        </p:nvSpPr>
        <p:spPr>
          <a:xfrm rot="16200000">
            <a:off x="1390148" y="3100129"/>
            <a:ext cx="1893164" cy="949087"/>
          </a:xfrm>
          <a:prstGeom prst="rect">
            <a:avLst/>
          </a:prstGeom>
          <a:solidFill>
            <a:srgbClr val="FFFF00">
              <a:alpha val="20000"/>
            </a:srgbClr>
          </a:solidFill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Coherent light source</a:t>
            </a:r>
            <a:endParaRPr lang="en-CH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B922315-2657-4D25-933D-EBB3763541AA}"/>
              </a:ext>
            </a:extLst>
          </p:cNvPr>
          <p:cNvCxnSpPr>
            <a:cxnSpLocks/>
          </p:cNvCxnSpPr>
          <p:nvPr/>
        </p:nvCxnSpPr>
        <p:spPr>
          <a:xfrm>
            <a:off x="2811275" y="2855089"/>
            <a:ext cx="359485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D072C80-989B-4DFB-B01E-3F308AA03997}"/>
              </a:ext>
            </a:extLst>
          </p:cNvPr>
          <p:cNvCxnSpPr>
            <a:cxnSpLocks/>
          </p:cNvCxnSpPr>
          <p:nvPr/>
        </p:nvCxnSpPr>
        <p:spPr>
          <a:xfrm>
            <a:off x="2811275" y="3150271"/>
            <a:ext cx="359485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0AE860C-B57F-44EC-8A5D-7E40AC526A88}"/>
              </a:ext>
            </a:extLst>
          </p:cNvPr>
          <p:cNvCxnSpPr>
            <a:cxnSpLocks/>
          </p:cNvCxnSpPr>
          <p:nvPr/>
        </p:nvCxnSpPr>
        <p:spPr>
          <a:xfrm>
            <a:off x="2811274" y="3439196"/>
            <a:ext cx="359485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9CE7149-D316-4331-A5F9-447B287949A1}"/>
              </a:ext>
            </a:extLst>
          </p:cNvPr>
          <p:cNvCxnSpPr>
            <a:cxnSpLocks/>
          </p:cNvCxnSpPr>
          <p:nvPr/>
        </p:nvCxnSpPr>
        <p:spPr>
          <a:xfrm>
            <a:off x="2811275" y="3696464"/>
            <a:ext cx="359485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B84C74D-F35F-4D1B-9159-B71F723DB810}"/>
              </a:ext>
            </a:extLst>
          </p:cNvPr>
          <p:cNvCxnSpPr>
            <a:cxnSpLocks/>
          </p:cNvCxnSpPr>
          <p:nvPr/>
        </p:nvCxnSpPr>
        <p:spPr>
          <a:xfrm>
            <a:off x="2811275" y="3991646"/>
            <a:ext cx="359485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3A01512-E9B1-450B-AE48-52ECBBF6CB1E}"/>
              </a:ext>
            </a:extLst>
          </p:cNvPr>
          <p:cNvCxnSpPr>
            <a:cxnSpLocks/>
          </p:cNvCxnSpPr>
          <p:nvPr/>
        </p:nvCxnSpPr>
        <p:spPr>
          <a:xfrm>
            <a:off x="2811274" y="4280571"/>
            <a:ext cx="359485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FF9BB827-F78C-4D48-A7F1-55AF58F1CEA9}"/>
              </a:ext>
            </a:extLst>
          </p:cNvPr>
          <p:cNvSpPr/>
          <p:nvPr/>
        </p:nvSpPr>
        <p:spPr>
          <a:xfrm rot="16200000">
            <a:off x="4215735" y="2784678"/>
            <a:ext cx="1893164" cy="1579987"/>
          </a:xfrm>
          <a:prstGeom prst="rect">
            <a:avLst/>
          </a:prstGeom>
          <a:solidFill>
            <a:srgbClr val="679AE2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>
              <a:solidFill>
                <a:schemeClr val="tx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D50AAC0-1C9C-41C3-9218-345B4645916E}"/>
              </a:ext>
            </a:extLst>
          </p:cNvPr>
          <p:cNvCxnSpPr>
            <a:cxnSpLocks/>
          </p:cNvCxnSpPr>
          <p:nvPr/>
        </p:nvCxnSpPr>
        <p:spPr>
          <a:xfrm>
            <a:off x="4372323" y="2628091"/>
            <a:ext cx="0" cy="1893163"/>
          </a:xfrm>
          <a:prstGeom prst="line">
            <a:avLst/>
          </a:prstGeom>
          <a:ln w="25400">
            <a:solidFill>
              <a:schemeClr val="accent1">
                <a:lumMod val="75000"/>
                <a:alpha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4D867AE-456A-426B-AE6C-6DF11C53A323}"/>
              </a:ext>
            </a:extLst>
          </p:cNvPr>
          <p:cNvCxnSpPr>
            <a:cxnSpLocks/>
          </p:cNvCxnSpPr>
          <p:nvPr/>
        </p:nvCxnSpPr>
        <p:spPr>
          <a:xfrm>
            <a:off x="5952310" y="2625117"/>
            <a:ext cx="0" cy="1893163"/>
          </a:xfrm>
          <a:prstGeom prst="line">
            <a:avLst/>
          </a:prstGeom>
          <a:ln w="25400">
            <a:solidFill>
              <a:schemeClr val="accent1">
                <a:lumMod val="75000"/>
                <a:alpha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478FE6B-D174-4AE1-8012-5A66E273859B}"/>
              </a:ext>
            </a:extLst>
          </p:cNvPr>
          <p:cNvSpPr txBox="1"/>
          <p:nvPr/>
        </p:nvSpPr>
        <p:spPr>
          <a:xfrm>
            <a:off x="4682880" y="2262289"/>
            <a:ext cx="1005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Sample</a:t>
            </a:r>
            <a:endParaRPr lang="en-CH" b="1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23696A3-1DFC-46D3-871C-A085945660D5}"/>
              </a:ext>
            </a:extLst>
          </p:cNvPr>
          <p:cNvSpPr/>
          <p:nvPr/>
        </p:nvSpPr>
        <p:spPr>
          <a:xfrm>
            <a:off x="4882839" y="3028847"/>
            <a:ext cx="589278" cy="1023980"/>
          </a:xfrm>
          <a:prstGeom prst="ellipse">
            <a:avLst/>
          </a:prstGeom>
          <a:solidFill>
            <a:schemeClr val="accent3">
              <a:lumMod val="75000"/>
              <a:alpha val="50000"/>
            </a:schemeClr>
          </a:solidFill>
          <a:ln>
            <a:solidFill>
              <a:schemeClr val="accent3">
                <a:lumMod val="7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5E19163-EFB8-455A-AA8B-0559AD83D8F8}"/>
              </a:ext>
            </a:extLst>
          </p:cNvPr>
          <p:cNvSpPr/>
          <p:nvPr/>
        </p:nvSpPr>
        <p:spPr>
          <a:xfrm>
            <a:off x="4909119" y="4521252"/>
            <a:ext cx="164583" cy="369115"/>
          </a:xfrm>
          <a:prstGeom prst="ellipse">
            <a:avLst/>
          </a:prstGeom>
          <a:solidFill>
            <a:schemeClr val="accent3">
              <a:lumMod val="75000"/>
              <a:alpha val="50000"/>
            </a:schemeClr>
          </a:solidFill>
          <a:ln>
            <a:solidFill>
              <a:schemeClr val="accent3">
                <a:lumMod val="7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E0282BD-8E24-4453-8F98-3717F3F835E9}"/>
              </a:ext>
            </a:extLst>
          </p:cNvPr>
          <p:cNvSpPr txBox="1"/>
          <p:nvPr/>
        </p:nvSpPr>
        <p:spPr>
          <a:xfrm>
            <a:off x="5031291" y="452103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Cell</a:t>
            </a:r>
            <a:endParaRPr lang="en-CH" b="1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1D18B23-0C12-4B1E-AB67-83242FADC7DB}"/>
              </a:ext>
            </a:extLst>
          </p:cNvPr>
          <p:cNvCxnSpPr>
            <a:cxnSpLocks/>
          </p:cNvCxnSpPr>
          <p:nvPr/>
        </p:nvCxnSpPr>
        <p:spPr>
          <a:xfrm>
            <a:off x="4523433" y="2628088"/>
            <a:ext cx="0" cy="1893163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1012CC5-5E16-490D-8A87-098BB2B31AFD}"/>
              </a:ext>
            </a:extLst>
          </p:cNvPr>
          <p:cNvCxnSpPr>
            <a:cxnSpLocks/>
          </p:cNvCxnSpPr>
          <p:nvPr/>
        </p:nvCxnSpPr>
        <p:spPr>
          <a:xfrm>
            <a:off x="3827973" y="2628085"/>
            <a:ext cx="0" cy="1893163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A58075F-FC4B-4812-862F-56693C4B92B4}"/>
              </a:ext>
            </a:extLst>
          </p:cNvPr>
          <p:cNvCxnSpPr>
            <a:cxnSpLocks/>
          </p:cNvCxnSpPr>
          <p:nvPr/>
        </p:nvCxnSpPr>
        <p:spPr>
          <a:xfrm>
            <a:off x="4830750" y="2628084"/>
            <a:ext cx="0" cy="1893163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0438C11-CE00-4604-A7F2-8FBDA56AECC6}"/>
              </a:ext>
            </a:extLst>
          </p:cNvPr>
          <p:cNvCxnSpPr>
            <a:cxnSpLocks/>
            <a:stCxn id="36" idx="4"/>
          </p:cNvCxnSpPr>
          <p:nvPr/>
        </p:nvCxnSpPr>
        <p:spPr>
          <a:xfrm>
            <a:off x="5177478" y="4052827"/>
            <a:ext cx="0" cy="468419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1DDF4FA-25DC-4A83-BFAC-2A8404DA0374}"/>
              </a:ext>
            </a:extLst>
          </p:cNvPr>
          <p:cNvCxnSpPr>
            <a:cxnSpLocks/>
            <a:endCxn id="36" idx="0"/>
          </p:cNvCxnSpPr>
          <p:nvPr/>
        </p:nvCxnSpPr>
        <p:spPr>
          <a:xfrm>
            <a:off x="5177478" y="2626603"/>
            <a:ext cx="0" cy="402244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Arc 49">
            <a:extLst>
              <a:ext uri="{FF2B5EF4-FFF2-40B4-BE49-F238E27FC236}">
                <a16:creationId xmlns:a16="http://schemas.microsoft.com/office/drawing/2014/main" id="{5D1E5E3A-5F02-4CDA-A17C-D489F9CBBA29}"/>
              </a:ext>
            </a:extLst>
          </p:cNvPr>
          <p:cNvSpPr/>
          <p:nvPr/>
        </p:nvSpPr>
        <p:spPr>
          <a:xfrm flipH="1">
            <a:off x="5114734" y="3028839"/>
            <a:ext cx="136226" cy="1023980"/>
          </a:xfrm>
          <a:prstGeom prst="arc">
            <a:avLst>
              <a:gd name="adj1" fmla="val 16200000"/>
              <a:gd name="adj2" fmla="val 5408472"/>
            </a:avLst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7E9C2B51-A1D3-4DD6-9A5E-D7390909053A}"/>
              </a:ext>
            </a:extLst>
          </p:cNvPr>
          <p:cNvCxnSpPr>
            <a:cxnSpLocks/>
          </p:cNvCxnSpPr>
          <p:nvPr/>
        </p:nvCxnSpPr>
        <p:spPr>
          <a:xfrm>
            <a:off x="5502659" y="4051341"/>
            <a:ext cx="0" cy="468419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E9BAC82-0885-4B8A-9BC6-69818F5434E1}"/>
              </a:ext>
            </a:extLst>
          </p:cNvPr>
          <p:cNvCxnSpPr>
            <a:cxnSpLocks/>
          </p:cNvCxnSpPr>
          <p:nvPr/>
        </p:nvCxnSpPr>
        <p:spPr>
          <a:xfrm>
            <a:off x="5502659" y="2625117"/>
            <a:ext cx="0" cy="402244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Arc 52">
            <a:extLst>
              <a:ext uri="{FF2B5EF4-FFF2-40B4-BE49-F238E27FC236}">
                <a16:creationId xmlns:a16="http://schemas.microsoft.com/office/drawing/2014/main" id="{7503BECE-3D6D-46EF-B0E2-9A74DEC66CAA}"/>
              </a:ext>
            </a:extLst>
          </p:cNvPr>
          <p:cNvSpPr/>
          <p:nvPr/>
        </p:nvSpPr>
        <p:spPr>
          <a:xfrm flipH="1">
            <a:off x="5364013" y="3028839"/>
            <a:ext cx="273852" cy="1023980"/>
          </a:xfrm>
          <a:prstGeom prst="arc">
            <a:avLst>
              <a:gd name="adj1" fmla="val 16200000"/>
              <a:gd name="adj2" fmla="val 5408472"/>
            </a:avLst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21B71ED-44B4-4922-AB6E-938237282751}"/>
              </a:ext>
            </a:extLst>
          </p:cNvPr>
          <p:cNvCxnSpPr>
            <a:cxnSpLocks/>
          </p:cNvCxnSpPr>
          <p:nvPr/>
        </p:nvCxnSpPr>
        <p:spPr>
          <a:xfrm>
            <a:off x="5817104" y="4051341"/>
            <a:ext cx="0" cy="468419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AF95D10-A0B5-42F3-9990-6808EC6B9664}"/>
              </a:ext>
            </a:extLst>
          </p:cNvPr>
          <p:cNvCxnSpPr>
            <a:cxnSpLocks/>
          </p:cNvCxnSpPr>
          <p:nvPr/>
        </p:nvCxnSpPr>
        <p:spPr>
          <a:xfrm>
            <a:off x="5817104" y="2625117"/>
            <a:ext cx="0" cy="402244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Arc 60">
            <a:extLst>
              <a:ext uri="{FF2B5EF4-FFF2-40B4-BE49-F238E27FC236}">
                <a16:creationId xmlns:a16="http://schemas.microsoft.com/office/drawing/2014/main" id="{66D56821-5A1E-4797-BF2A-319CD82F3795}"/>
              </a:ext>
            </a:extLst>
          </p:cNvPr>
          <p:cNvSpPr/>
          <p:nvPr/>
        </p:nvSpPr>
        <p:spPr>
          <a:xfrm flipH="1">
            <a:off x="5678458" y="3028839"/>
            <a:ext cx="273852" cy="1023980"/>
          </a:xfrm>
          <a:prstGeom prst="arc">
            <a:avLst>
              <a:gd name="adj1" fmla="val 16200000"/>
              <a:gd name="adj2" fmla="val 5408472"/>
            </a:avLst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CAAF2DF-1675-4106-8C7E-5BC95B4A81CE}"/>
              </a:ext>
            </a:extLst>
          </p:cNvPr>
          <p:cNvCxnSpPr>
            <a:cxnSpLocks/>
          </p:cNvCxnSpPr>
          <p:nvPr/>
        </p:nvCxnSpPr>
        <p:spPr>
          <a:xfrm>
            <a:off x="7002358" y="2633056"/>
            <a:ext cx="0" cy="1893163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35A863B-4EEB-4E86-BB86-5502149167E7}"/>
              </a:ext>
            </a:extLst>
          </p:cNvPr>
          <p:cNvCxnSpPr>
            <a:cxnSpLocks/>
          </p:cNvCxnSpPr>
          <p:nvPr/>
        </p:nvCxnSpPr>
        <p:spPr>
          <a:xfrm>
            <a:off x="6142000" y="4051341"/>
            <a:ext cx="0" cy="468419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E67DAA3-1061-43F8-A811-3822C016E630}"/>
              </a:ext>
            </a:extLst>
          </p:cNvPr>
          <p:cNvCxnSpPr>
            <a:cxnSpLocks/>
          </p:cNvCxnSpPr>
          <p:nvPr/>
        </p:nvCxnSpPr>
        <p:spPr>
          <a:xfrm>
            <a:off x="6142000" y="2625117"/>
            <a:ext cx="0" cy="402244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Arc 72">
            <a:extLst>
              <a:ext uri="{FF2B5EF4-FFF2-40B4-BE49-F238E27FC236}">
                <a16:creationId xmlns:a16="http://schemas.microsoft.com/office/drawing/2014/main" id="{97C9D6D6-515C-4F6B-B1A0-87D17DC880A5}"/>
              </a:ext>
            </a:extLst>
          </p:cNvPr>
          <p:cNvSpPr/>
          <p:nvPr/>
        </p:nvSpPr>
        <p:spPr>
          <a:xfrm flipH="1">
            <a:off x="5971361" y="3028839"/>
            <a:ext cx="343469" cy="1023980"/>
          </a:xfrm>
          <a:prstGeom prst="arc">
            <a:avLst>
              <a:gd name="adj1" fmla="val 16200000"/>
              <a:gd name="adj2" fmla="val 5408472"/>
            </a:avLst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E42A3BC-971B-4BCC-B005-DA5BB8788756}"/>
              </a:ext>
            </a:extLst>
          </p:cNvPr>
          <p:cNvCxnSpPr>
            <a:cxnSpLocks/>
          </p:cNvCxnSpPr>
          <p:nvPr/>
        </p:nvCxnSpPr>
        <p:spPr>
          <a:xfrm>
            <a:off x="6571887" y="4051341"/>
            <a:ext cx="0" cy="468419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4D41B2F-B18F-4735-A10A-BC969A8B5C8D}"/>
              </a:ext>
            </a:extLst>
          </p:cNvPr>
          <p:cNvCxnSpPr>
            <a:cxnSpLocks/>
          </p:cNvCxnSpPr>
          <p:nvPr/>
        </p:nvCxnSpPr>
        <p:spPr>
          <a:xfrm>
            <a:off x="6571887" y="2625117"/>
            <a:ext cx="0" cy="402244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Arc 75">
            <a:extLst>
              <a:ext uri="{FF2B5EF4-FFF2-40B4-BE49-F238E27FC236}">
                <a16:creationId xmlns:a16="http://schemas.microsoft.com/office/drawing/2014/main" id="{0A0A5184-8B89-422E-901A-82BA6F48169F}"/>
              </a:ext>
            </a:extLst>
          </p:cNvPr>
          <p:cNvSpPr/>
          <p:nvPr/>
        </p:nvSpPr>
        <p:spPr>
          <a:xfrm flipH="1">
            <a:off x="6401248" y="3028839"/>
            <a:ext cx="343469" cy="1023980"/>
          </a:xfrm>
          <a:prstGeom prst="arc">
            <a:avLst>
              <a:gd name="adj1" fmla="val 16200000"/>
              <a:gd name="adj2" fmla="val 5408472"/>
            </a:avLst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224C305-62E4-4BA7-8091-DEDF3F55825C}"/>
              </a:ext>
            </a:extLst>
          </p:cNvPr>
          <p:cNvCxnSpPr>
            <a:cxnSpLocks/>
          </p:cNvCxnSpPr>
          <p:nvPr/>
        </p:nvCxnSpPr>
        <p:spPr>
          <a:xfrm>
            <a:off x="7002358" y="4057800"/>
            <a:ext cx="0" cy="468419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D97DB7AE-AE29-44B3-9383-2701A00D0564}"/>
              </a:ext>
            </a:extLst>
          </p:cNvPr>
          <p:cNvCxnSpPr>
            <a:cxnSpLocks/>
          </p:cNvCxnSpPr>
          <p:nvPr/>
        </p:nvCxnSpPr>
        <p:spPr>
          <a:xfrm>
            <a:off x="7002358" y="2631576"/>
            <a:ext cx="0" cy="402244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Arc 89">
            <a:extLst>
              <a:ext uri="{FF2B5EF4-FFF2-40B4-BE49-F238E27FC236}">
                <a16:creationId xmlns:a16="http://schemas.microsoft.com/office/drawing/2014/main" id="{8FC894A1-5D52-4727-BE87-B3673EEE627C}"/>
              </a:ext>
            </a:extLst>
          </p:cNvPr>
          <p:cNvSpPr/>
          <p:nvPr/>
        </p:nvSpPr>
        <p:spPr>
          <a:xfrm flipH="1">
            <a:off x="6831719" y="3035298"/>
            <a:ext cx="343469" cy="1023980"/>
          </a:xfrm>
          <a:prstGeom prst="arc">
            <a:avLst>
              <a:gd name="adj1" fmla="val 16200000"/>
              <a:gd name="adj2" fmla="val 5408472"/>
            </a:avLst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A17058DC-46AA-4818-B964-821959DA580F}"/>
              </a:ext>
            </a:extLst>
          </p:cNvPr>
          <p:cNvCxnSpPr>
            <a:cxnSpLocks/>
          </p:cNvCxnSpPr>
          <p:nvPr/>
        </p:nvCxnSpPr>
        <p:spPr>
          <a:xfrm flipH="1">
            <a:off x="6837052" y="3529681"/>
            <a:ext cx="165306" cy="0"/>
          </a:xfrm>
          <a:prstGeom prst="straightConnector1">
            <a:avLst/>
          </a:prstGeom>
          <a:ln w="9525">
            <a:solidFill>
              <a:srgbClr val="B7352D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0A450C13-4853-45B0-84A7-9552541BA3EC}"/>
              </a:ext>
            </a:extLst>
          </p:cNvPr>
          <p:cNvCxnSpPr>
            <a:cxnSpLocks/>
          </p:cNvCxnSpPr>
          <p:nvPr/>
        </p:nvCxnSpPr>
        <p:spPr>
          <a:xfrm flipH="1">
            <a:off x="6883544" y="3886868"/>
            <a:ext cx="118814" cy="0"/>
          </a:xfrm>
          <a:prstGeom prst="straightConnector1">
            <a:avLst/>
          </a:prstGeom>
          <a:ln w="9525">
            <a:solidFill>
              <a:srgbClr val="B7352D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CBE04697-A309-46B4-8904-5315839BD6BB}"/>
              </a:ext>
            </a:extLst>
          </p:cNvPr>
          <p:cNvCxnSpPr>
            <a:cxnSpLocks/>
          </p:cNvCxnSpPr>
          <p:nvPr/>
        </p:nvCxnSpPr>
        <p:spPr>
          <a:xfrm flipH="1">
            <a:off x="6883544" y="3215356"/>
            <a:ext cx="118814" cy="0"/>
          </a:xfrm>
          <a:prstGeom prst="straightConnector1">
            <a:avLst/>
          </a:prstGeom>
          <a:ln w="9525">
            <a:solidFill>
              <a:srgbClr val="B7352D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9928018A-74FD-4CBB-AB3E-166F0D940E94}"/>
              </a:ext>
            </a:extLst>
          </p:cNvPr>
          <p:cNvCxnSpPr>
            <a:cxnSpLocks/>
          </p:cNvCxnSpPr>
          <p:nvPr/>
        </p:nvCxnSpPr>
        <p:spPr>
          <a:xfrm flipH="1">
            <a:off x="6571887" y="4511930"/>
            <a:ext cx="429887" cy="0"/>
          </a:xfrm>
          <a:prstGeom prst="straightConnector1">
            <a:avLst/>
          </a:prstGeom>
          <a:ln w="9525">
            <a:solidFill>
              <a:srgbClr val="7030A0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613793FC-4742-4380-AAFA-A84C4469D6BF}"/>
              </a:ext>
            </a:extLst>
          </p:cNvPr>
          <p:cNvSpPr txBox="1"/>
          <p:nvPr/>
        </p:nvSpPr>
        <p:spPr>
          <a:xfrm>
            <a:off x="6555971" y="4521035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2</a:t>
            </a:r>
            <a:r>
              <a:rPr lang="el-GR" b="1" dirty="0"/>
              <a:t>π</a:t>
            </a:r>
            <a:endParaRPr lang="en-CH" b="1" dirty="0"/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317C6DAE-45A7-44D2-9E38-3D503F3DE865}"/>
              </a:ext>
            </a:extLst>
          </p:cNvPr>
          <p:cNvCxnSpPr>
            <a:cxnSpLocks/>
          </p:cNvCxnSpPr>
          <p:nvPr/>
        </p:nvCxnSpPr>
        <p:spPr>
          <a:xfrm flipH="1">
            <a:off x="7137135" y="3092246"/>
            <a:ext cx="204294" cy="0"/>
          </a:xfrm>
          <a:prstGeom prst="straightConnector1">
            <a:avLst/>
          </a:prstGeom>
          <a:ln w="9525">
            <a:solidFill>
              <a:srgbClr val="B7352D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56B46F67-1999-4674-839B-0D57F91FC71F}"/>
              </a:ext>
            </a:extLst>
          </p:cNvPr>
          <p:cNvSpPr txBox="1"/>
          <p:nvPr/>
        </p:nvSpPr>
        <p:spPr>
          <a:xfrm>
            <a:off x="7312551" y="2907580"/>
            <a:ext cx="3392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Optical path difference (OPD)</a:t>
            </a:r>
            <a:endParaRPr lang="en-CH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E791669A-1526-4E4F-8ABE-236067626BD3}"/>
                  </a:ext>
                </a:extLst>
              </p:cNvPr>
              <p:cNvSpPr txBox="1"/>
              <p:nvPr/>
            </p:nvSpPr>
            <p:spPr>
              <a:xfrm>
                <a:off x="7307755" y="3460909"/>
                <a:ext cx="3352200" cy="5491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b="1" dirty="0"/>
                  <a:t>Phase difference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de-DE" b="1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de-DE" b="1" dirty="0"/>
                          <m:t>2</m:t>
                        </m:r>
                        <m:r>
                          <m:rPr>
                            <m:nor/>
                          </m:rPr>
                          <a:rPr lang="el-GR" b="1" dirty="0"/>
                          <m:t>π</m:t>
                        </m:r>
                        <m:r>
                          <m:rPr>
                            <m:nor/>
                          </m:rPr>
                          <a:rPr lang="en-CH" b="1" dirty="0"/>
                          <m:t> </m:t>
                        </m:r>
                      </m:num>
                      <m:den>
                        <m:r>
                          <a:rPr lang="el-GR" b="1">
                            <a:latin typeface="Cambria Math" panose="02040503050406030204" pitchFamily="18" charset="0"/>
                          </a:rPr>
                          <m:t>𝝀</m:t>
                        </m:r>
                      </m:den>
                    </m:f>
                    <m:r>
                      <a:rPr lang="de-DE" b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de-DE" b="1">
                        <a:latin typeface="Cambria Math" panose="02040503050406030204" pitchFamily="18" charset="0"/>
                      </a:rPr>
                      <m:t>𝐎𝐏𝐃</m:t>
                    </m:r>
                  </m:oMath>
                </a14:m>
                <a:endParaRPr lang="en-CH" b="1" dirty="0"/>
              </a:p>
            </p:txBody>
          </p:sp>
        </mc:Choice>
        <mc:Fallback xmlns=""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E791669A-1526-4E4F-8ABE-236067626B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7755" y="3460909"/>
                <a:ext cx="3352200" cy="549125"/>
              </a:xfrm>
              <a:prstGeom prst="rect">
                <a:avLst/>
              </a:prstGeom>
              <a:blipFill>
                <a:blip r:embed="rId4"/>
                <a:stretch>
                  <a:fillRect l="-1273" b="-4444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F5DF656F-0DF3-40AA-9133-939D7316E62C}"/>
                  </a:ext>
                </a:extLst>
              </p:cNvPr>
              <p:cNvSpPr/>
              <p:nvPr/>
            </p:nvSpPr>
            <p:spPr>
              <a:xfrm>
                <a:off x="7392501" y="4170501"/>
                <a:ext cx="183415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l-GR" b="1">
                        <a:latin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de-DE" b="1" dirty="0"/>
                  <a:t> = wavelength</a:t>
                </a:r>
                <a:endParaRPr lang="en-CH" b="1" dirty="0"/>
              </a:p>
            </p:txBody>
          </p:sp>
        </mc:Choice>
        <mc:Fallback xmlns=""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F5DF656F-0DF3-40AA-9133-939D7316E6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2501" y="4170501"/>
                <a:ext cx="1834156" cy="369332"/>
              </a:xfrm>
              <a:prstGeom prst="rect">
                <a:avLst/>
              </a:prstGeom>
              <a:blipFill>
                <a:blip r:embed="rId5"/>
                <a:stretch>
                  <a:fillRect t="-8197" r="-2326" b="-24590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4" name="Content Placeholder 2">
            <a:extLst>
              <a:ext uri="{FF2B5EF4-FFF2-40B4-BE49-F238E27FC236}">
                <a16:creationId xmlns:a16="http://schemas.microsoft.com/office/drawing/2014/main" id="{56B596E1-2B28-4B8C-84BB-741DE4D94542}"/>
              </a:ext>
            </a:extLst>
          </p:cNvPr>
          <p:cNvSpPr txBox="1">
            <a:spLocks/>
          </p:cNvSpPr>
          <p:nvPr/>
        </p:nvSpPr>
        <p:spPr>
          <a:xfrm>
            <a:off x="731836" y="5205039"/>
            <a:ext cx="10728325" cy="73552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539750" indent="-539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7950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12900" indent="-533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5265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92400" indent="-539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Methods measuring the phase shift are called quantitative phase imaging (QPI). </a:t>
            </a:r>
          </a:p>
        </p:txBody>
      </p:sp>
    </p:spTree>
    <p:extLst>
      <p:ext uri="{BB962C8B-B14F-4D97-AF65-F5344CB8AC3E}">
        <p14:creationId xmlns:p14="http://schemas.microsoft.com/office/powerpoint/2010/main" val="2886142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31" grpId="0" animBg="1"/>
      <p:bldP spid="35" grpId="0"/>
      <p:bldP spid="36" grpId="0" animBg="1"/>
      <p:bldP spid="37" grpId="0" animBg="1"/>
      <p:bldP spid="38" grpId="0"/>
      <p:bldP spid="50" grpId="0" animBg="1"/>
      <p:bldP spid="53" grpId="0" animBg="1"/>
      <p:bldP spid="61" grpId="0" animBg="1"/>
      <p:bldP spid="73" grpId="0" animBg="1"/>
      <p:bldP spid="76" grpId="0" animBg="1"/>
      <p:bldP spid="90" grpId="0" animBg="1"/>
      <p:bldP spid="108" grpId="0"/>
      <p:bldP spid="111" grpId="0"/>
      <p:bldP spid="112" grpId="0"/>
      <p:bldP spid="113" grpId="0"/>
      <p:bldP spid="1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46800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Digital holographic Microscopy (DHM) is one of many QPI methods.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Cells and bacteria are generally phase object, hardly visible by eye.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Advantages: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Label-free imaging, non-invasive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High Sensitivity to thickness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Quantitative measurements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High-throughput imaging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Three-dimensional reconstruction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Multimodal imaging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20C2A3A-ACD0-4CDD-940B-BA2D7719C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488" y="4935397"/>
            <a:ext cx="2576331" cy="121239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627C942-8507-493F-B39C-552138E56A5B}"/>
              </a:ext>
            </a:extLst>
          </p:cNvPr>
          <p:cNvGrpSpPr/>
          <p:nvPr/>
        </p:nvGrpSpPr>
        <p:grpSpPr>
          <a:xfrm>
            <a:off x="6809992" y="2436801"/>
            <a:ext cx="1926558" cy="2179451"/>
            <a:chOff x="7522677" y="3459080"/>
            <a:chExt cx="1891089" cy="218720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A6E68F3-7AC3-4C0B-8D54-47F6BC44C7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t="16853" r="13304" b="14430"/>
            <a:stretch/>
          </p:blipFill>
          <p:spPr>
            <a:xfrm>
              <a:off x="7522677" y="3621609"/>
              <a:ext cx="1862127" cy="2024673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E4067F5-BD84-4E05-A2DF-B4851CEE52ED}"/>
                </a:ext>
              </a:extLst>
            </p:cNvPr>
            <p:cNvSpPr/>
            <p:nvPr/>
          </p:nvSpPr>
          <p:spPr>
            <a:xfrm>
              <a:off x="9082296" y="3459080"/>
              <a:ext cx="331470" cy="381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</p:spPr>
        <p:txBody>
          <a:bodyPr/>
          <a:lstStyle/>
          <a:p>
            <a:r>
              <a:rPr lang="de-DE" dirty="0"/>
              <a:t>Why are we interested in quantitative phase imaging (QPI)?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327F411-869C-4FDC-9183-C347678A439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64" t="59208" r="17127" b="5015"/>
          <a:stretch/>
        </p:blipFill>
        <p:spPr>
          <a:xfrm>
            <a:off x="5362298" y="2299931"/>
            <a:ext cx="1367161" cy="145294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44818A9-AE31-4DFE-ADA3-70F36CF009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734" y="4507948"/>
            <a:ext cx="2055366" cy="17967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BDE5878-96E6-47B0-9817-62967479760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" r="22950"/>
          <a:stretch/>
        </p:blipFill>
        <p:spPr>
          <a:xfrm>
            <a:off x="9509178" y="3000154"/>
            <a:ext cx="1853981" cy="3307506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48DD1EEB-58AA-4AF2-BF60-52168FBA49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309610" y="4848586"/>
            <a:ext cx="2798501" cy="17490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E741FF-D184-45A8-BF1A-6BEC0C9EE8E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470742" y="1282301"/>
            <a:ext cx="3160192" cy="177376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DB54D9A-AAC0-4D3E-A13A-802D00D2339B}"/>
              </a:ext>
            </a:extLst>
          </p:cNvPr>
          <p:cNvSpPr txBox="1"/>
          <p:nvPr/>
        </p:nvSpPr>
        <p:spPr>
          <a:xfrm>
            <a:off x="8696645" y="975685"/>
            <a:ext cx="1133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Intensity</a:t>
            </a:r>
            <a:endParaRPr lang="en-CH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FC0D3A-3E8D-4D7A-AB61-80B56F2B608B}"/>
              </a:ext>
            </a:extLst>
          </p:cNvPr>
          <p:cNvSpPr txBox="1"/>
          <p:nvPr/>
        </p:nvSpPr>
        <p:spPr>
          <a:xfrm>
            <a:off x="10362987" y="974826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Phase</a:t>
            </a:r>
            <a:endParaRPr lang="en-CH" b="1" dirty="0"/>
          </a:p>
        </p:txBody>
      </p:sp>
    </p:spTree>
    <p:extLst>
      <p:ext uri="{BB962C8B-B14F-4D97-AF65-F5344CB8AC3E}">
        <p14:creationId xmlns:p14="http://schemas.microsoft.com/office/powerpoint/2010/main" val="1753275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DDDB4B91-C721-4EDC-BCAA-C5D1254AEC55}"/>
              </a:ext>
            </a:extLst>
          </p:cNvPr>
          <p:cNvSpPr/>
          <p:nvPr/>
        </p:nvSpPr>
        <p:spPr>
          <a:xfrm>
            <a:off x="5122718" y="1942718"/>
            <a:ext cx="630000" cy="6300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>
              <a:solidFill>
                <a:schemeClr val="tx1"/>
              </a:solidFill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2BAD2FA8-8628-420B-8DD2-8DAA8A80AAEE}"/>
              </a:ext>
            </a:extLst>
          </p:cNvPr>
          <p:cNvSpPr/>
          <p:nvPr/>
        </p:nvSpPr>
        <p:spPr>
          <a:xfrm rot="16522983">
            <a:off x="5155676" y="1562752"/>
            <a:ext cx="533769" cy="1363889"/>
          </a:xfrm>
          <a:prstGeom prst="triangle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E9F7E60-D120-4885-8623-8C3DDA567D25}"/>
              </a:ext>
            </a:extLst>
          </p:cNvPr>
          <p:cNvGrpSpPr/>
          <p:nvPr/>
        </p:nvGrpSpPr>
        <p:grpSpPr>
          <a:xfrm>
            <a:off x="2720132" y="4339520"/>
            <a:ext cx="630000" cy="999332"/>
            <a:chOff x="2590903" y="4131640"/>
            <a:chExt cx="630000" cy="9993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FCAEBAE-3524-48D8-BF7D-F5ED1B58025F}"/>
                </a:ext>
              </a:extLst>
            </p:cNvPr>
            <p:cNvSpPr/>
            <p:nvPr/>
          </p:nvSpPr>
          <p:spPr>
            <a:xfrm>
              <a:off x="2590903" y="4131640"/>
              <a:ext cx="630000" cy="630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7842B16-F914-4AEE-9EAA-5B2DE0AAAB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90903" y="4131640"/>
              <a:ext cx="630000" cy="63000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1B95D7E-43D3-43AB-B0EE-5C3D4B22C95B}"/>
                </a:ext>
              </a:extLst>
            </p:cNvPr>
            <p:cNvSpPr txBox="1"/>
            <p:nvPr/>
          </p:nvSpPr>
          <p:spPr>
            <a:xfrm>
              <a:off x="2653269" y="476164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BS</a:t>
              </a:r>
              <a:endParaRPr lang="en-CH" b="1" dirty="0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B4340FE-960D-4833-AFA0-56F2ABDD63DA}"/>
              </a:ext>
            </a:extLst>
          </p:cNvPr>
          <p:cNvSpPr/>
          <p:nvPr/>
        </p:nvSpPr>
        <p:spPr>
          <a:xfrm>
            <a:off x="5351310" y="2043824"/>
            <a:ext cx="771525" cy="528637"/>
          </a:xfrm>
          <a:custGeom>
            <a:avLst/>
            <a:gdLst>
              <a:gd name="connsiteX0" fmla="*/ 726282 w 771525"/>
              <a:gd name="connsiteY0" fmla="*/ 528637 h 528637"/>
              <a:gd name="connsiteX1" fmla="*/ 771525 w 771525"/>
              <a:gd name="connsiteY1" fmla="*/ 0 h 528637"/>
              <a:gd name="connsiteX2" fmla="*/ 259557 w 771525"/>
              <a:gd name="connsiteY2" fmla="*/ 45244 h 528637"/>
              <a:gd name="connsiteX3" fmla="*/ 0 w 771525"/>
              <a:gd name="connsiteY3" fmla="*/ 314325 h 528637"/>
              <a:gd name="connsiteX4" fmla="*/ 726282 w 771525"/>
              <a:gd name="connsiteY4" fmla="*/ 528637 h 528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1525" h="528637">
                <a:moveTo>
                  <a:pt x="726282" y="528637"/>
                </a:moveTo>
                <a:lnTo>
                  <a:pt x="771525" y="0"/>
                </a:lnTo>
                <a:lnTo>
                  <a:pt x="259557" y="45244"/>
                </a:lnTo>
                <a:lnTo>
                  <a:pt x="0" y="314325"/>
                </a:lnTo>
                <a:lnTo>
                  <a:pt x="726282" y="528637"/>
                </a:lnTo>
                <a:close/>
              </a:path>
            </a:pathLst>
          </a:cu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Digital holograpic Microsopy (DHM) 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5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4C4B394-8457-4C95-B9E8-46B601360B42}"/>
              </a:ext>
            </a:extLst>
          </p:cNvPr>
          <p:cNvSpPr txBox="1"/>
          <p:nvPr/>
        </p:nvSpPr>
        <p:spPr>
          <a:xfrm>
            <a:off x="9735624" y="4242924"/>
            <a:ext cx="1595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Phase image</a:t>
            </a:r>
            <a:endParaRPr lang="en-CH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F736A4-5D03-45C6-B974-6A62545D9174}"/>
              </a:ext>
            </a:extLst>
          </p:cNvPr>
          <p:cNvSpPr txBox="1"/>
          <p:nvPr/>
        </p:nvSpPr>
        <p:spPr>
          <a:xfrm>
            <a:off x="8758196" y="997810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Hologram</a:t>
            </a:r>
            <a:endParaRPr lang="en-CH" b="1" dirty="0">
              <a:solidFill>
                <a:schemeClr val="bg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8149385-2488-4E3B-8139-5B80A1A48DE9}"/>
              </a:ext>
            </a:extLst>
          </p:cNvPr>
          <p:cNvSpPr/>
          <p:nvPr/>
        </p:nvSpPr>
        <p:spPr>
          <a:xfrm>
            <a:off x="2720132" y="4377189"/>
            <a:ext cx="2444914" cy="554661"/>
          </a:xfrm>
          <a:prstGeom prst="rect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CB3B69-AD7D-4FB4-86C1-FF68111E57D8}"/>
              </a:ext>
            </a:extLst>
          </p:cNvPr>
          <p:cNvSpPr/>
          <p:nvPr/>
        </p:nvSpPr>
        <p:spPr>
          <a:xfrm>
            <a:off x="990295" y="4185470"/>
            <a:ext cx="1056443" cy="9000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Source</a:t>
            </a:r>
            <a:endParaRPr lang="en-CH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0700FBF-0497-4950-88F4-EB556EB6E90F}"/>
              </a:ext>
            </a:extLst>
          </p:cNvPr>
          <p:cNvSpPr/>
          <p:nvPr/>
        </p:nvSpPr>
        <p:spPr>
          <a:xfrm>
            <a:off x="2054077" y="4377189"/>
            <a:ext cx="703721" cy="554661"/>
          </a:xfrm>
          <a:prstGeom prst="rect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DDB3BF1-D89D-483C-8BF3-69F45875416F}"/>
              </a:ext>
            </a:extLst>
          </p:cNvPr>
          <p:cNvSpPr/>
          <p:nvPr/>
        </p:nvSpPr>
        <p:spPr>
          <a:xfrm rot="5400000">
            <a:off x="1997457" y="3062188"/>
            <a:ext cx="2075343" cy="554661"/>
          </a:xfrm>
          <a:prstGeom prst="rect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678495F5-515E-4537-9F8F-890AB86FDFFE}"/>
              </a:ext>
            </a:extLst>
          </p:cNvPr>
          <p:cNvSpPr/>
          <p:nvPr/>
        </p:nvSpPr>
        <p:spPr>
          <a:xfrm rot="5400000">
            <a:off x="2757821" y="4377209"/>
            <a:ext cx="554620" cy="554662"/>
          </a:xfrm>
          <a:prstGeom prst="rtTriangle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1B511B7-2E44-4301-A10D-866AADF1DEB9}"/>
              </a:ext>
            </a:extLst>
          </p:cNvPr>
          <p:cNvCxnSpPr>
            <a:cxnSpLocks/>
          </p:cNvCxnSpPr>
          <p:nvPr/>
        </p:nvCxnSpPr>
        <p:spPr>
          <a:xfrm flipV="1">
            <a:off x="2712793" y="1747225"/>
            <a:ext cx="637339" cy="59916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ight Triangle 36">
            <a:extLst>
              <a:ext uri="{FF2B5EF4-FFF2-40B4-BE49-F238E27FC236}">
                <a16:creationId xmlns:a16="http://schemas.microsoft.com/office/drawing/2014/main" id="{09CB214B-22CF-4B34-AFBF-BF0303C04BFD}"/>
              </a:ext>
            </a:extLst>
          </p:cNvPr>
          <p:cNvSpPr/>
          <p:nvPr/>
        </p:nvSpPr>
        <p:spPr>
          <a:xfrm rot="16200000">
            <a:off x="2779911" y="1769297"/>
            <a:ext cx="510436" cy="554661"/>
          </a:xfrm>
          <a:prstGeom prst="rtTriangle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AFBE7EEE-FF02-4027-8A36-DE0000DD3E87}"/>
              </a:ext>
            </a:extLst>
          </p:cNvPr>
          <p:cNvSpPr/>
          <p:nvPr/>
        </p:nvSpPr>
        <p:spPr>
          <a:xfrm rot="11091099">
            <a:off x="3289358" y="1793729"/>
            <a:ext cx="45719" cy="531350"/>
          </a:xfrm>
          <a:prstGeom prst="rtTriangle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B9AD0A7-D72D-467A-AF33-72C37B0438C3}"/>
              </a:ext>
            </a:extLst>
          </p:cNvPr>
          <p:cNvSpPr/>
          <p:nvPr/>
        </p:nvSpPr>
        <p:spPr>
          <a:xfrm rot="286642">
            <a:off x="3334460" y="1806859"/>
            <a:ext cx="281003" cy="545890"/>
          </a:xfrm>
          <a:prstGeom prst="rect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4A76804-F4D2-4E41-A5AB-1D6ECDDEB3CD}"/>
              </a:ext>
            </a:extLst>
          </p:cNvPr>
          <p:cNvCxnSpPr>
            <a:cxnSpLocks/>
          </p:cNvCxnSpPr>
          <p:nvPr/>
        </p:nvCxnSpPr>
        <p:spPr>
          <a:xfrm flipV="1">
            <a:off x="3586804" y="1658061"/>
            <a:ext cx="73819" cy="871538"/>
          </a:xfrm>
          <a:prstGeom prst="straightConnector1">
            <a:avLst/>
          </a:prstGeom>
          <a:ln w="25400">
            <a:headEnd type="triangle" w="lg" len="lg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7C77FAD-C213-45C0-94BD-653880E5876B}"/>
              </a:ext>
            </a:extLst>
          </p:cNvPr>
          <p:cNvSpPr/>
          <p:nvPr/>
        </p:nvSpPr>
        <p:spPr>
          <a:xfrm rot="5696071">
            <a:off x="3941957" y="1570168"/>
            <a:ext cx="533769" cy="1141739"/>
          </a:xfrm>
          <a:prstGeom prst="triangle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277BC8A-4BCD-42F4-8756-C3E6C7B6C3AB}"/>
              </a:ext>
            </a:extLst>
          </p:cNvPr>
          <p:cNvCxnSpPr>
            <a:cxnSpLocks/>
          </p:cNvCxnSpPr>
          <p:nvPr/>
        </p:nvCxnSpPr>
        <p:spPr>
          <a:xfrm flipV="1">
            <a:off x="4950884" y="4206786"/>
            <a:ext cx="0" cy="878684"/>
          </a:xfrm>
          <a:prstGeom prst="straightConnector1">
            <a:avLst/>
          </a:prstGeom>
          <a:ln w="25400">
            <a:headEnd type="triangle" w="lg" len="lg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179B561-81C5-44CF-85B7-B8D1EA52BFDA}"/>
              </a:ext>
            </a:extLst>
          </p:cNvPr>
          <p:cNvCxnSpPr>
            <a:cxnSpLocks/>
          </p:cNvCxnSpPr>
          <p:nvPr/>
        </p:nvCxnSpPr>
        <p:spPr>
          <a:xfrm flipV="1">
            <a:off x="5122718" y="1942718"/>
            <a:ext cx="630000" cy="63000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81B9ECFE-DD4E-4FBD-ACA4-798995FB103E}"/>
              </a:ext>
            </a:extLst>
          </p:cNvPr>
          <p:cNvSpPr txBox="1"/>
          <p:nvPr/>
        </p:nvSpPr>
        <p:spPr>
          <a:xfrm>
            <a:off x="4681137" y="486901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L</a:t>
            </a:r>
            <a:endParaRPr lang="en-CH" b="1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980942A-B29A-4103-BD6B-3080A6E691DF}"/>
              </a:ext>
            </a:extLst>
          </p:cNvPr>
          <p:cNvCxnSpPr>
            <a:cxnSpLocks/>
          </p:cNvCxnSpPr>
          <p:nvPr/>
        </p:nvCxnSpPr>
        <p:spPr>
          <a:xfrm flipV="1">
            <a:off x="5122979" y="4339517"/>
            <a:ext cx="632696" cy="63000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ight Triangle 56">
            <a:extLst>
              <a:ext uri="{FF2B5EF4-FFF2-40B4-BE49-F238E27FC236}">
                <a16:creationId xmlns:a16="http://schemas.microsoft.com/office/drawing/2014/main" id="{142F2A0B-C3EE-4CC2-ABC0-E4FD8C8633AE}"/>
              </a:ext>
            </a:extLst>
          </p:cNvPr>
          <p:cNvSpPr/>
          <p:nvPr/>
        </p:nvSpPr>
        <p:spPr>
          <a:xfrm rot="5400000">
            <a:off x="5164906" y="4377209"/>
            <a:ext cx="554620" cy="554662"/>
          </a:xfrm>
          <a:prstGeom prst="rtTriangle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A0DDFCEC-63C5-4FDE-A1ED-7C692073EAE3}"/>
              </a:ext>
            </a:extLst>
          </p:cNvPr>
          <p:cNvSpPr/>
          <p:nvPr/>
        </p:nvSpPr>
        <p:spPr>
          <a:xfrm>
            <a:off x="5180242" y="3327431"/>
            <a:ext cx="529244" cy="1049758"/>
          </a:xfrm>
          <a:prstGeom prst="triangle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B35E6A-93EA-4735-9FA7-C62D68CC26C8}"/>
              </a:ext>
            </a:extLst>
          </p:cNvPr>
          <p:cNvGrpSpPr/>
          <p:nvPr/>
        </p:nvGrpSpPr>
        <p:grpSpPr>
          <a:xfrm>
            <a:off x="5197874" y="3852310"/>
            <a:ext cx="511612" cy="214097"/>
            <a:chOff x="5059466" y="3476842"/>
            <a:chExt cx="511612" cy="214097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8F0B4E5-61E9-4D30-AA0B-FC8A18766F67}"/>
                </a:ext>
              </a:extLst>
            </p:cNvPr>
            <p:cNvSpPr/>
            <p:nvPr/>
          </p:nvSpPr>
          <p:spPr>
            <a:xfrm>
              <a:off x="5059467" y="3481604"/>
              <a:ext cx="511611" cy="209335"/>
            </a:xfrm>
            <a:prstGeom prst="rect">
              <a:avLst/>
            </a:prstGeom>
            <a:solidFill>
              <a:schemeClr val="bg2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431F2CB-8F6F-445D-9FE5-891C3970A3FB}"/>
                </a:ext>
              </a:extLst>
            </p:cNvPr>
            <p:cNvCxnSpPr>
              <a:cxnSpLocks/>
            </p:cNvCxnSpPr>
            <p:nvPr/>
          </p:nvCxnSpPr>
          <p:spPr>
            <a:xfrm>
              <a:off x="5059467" y="3476842"/>
              <a:ext cx="511611" cy="0"/>
            </a:xfrm>
            <a:prstGeom prst="line">
              <a:avLst/>
            </a:prstGeom>
            <a:ln w="25400">
              <a:solidFill>
                <a:schemeClr val="tx1">
                  <a:lumMod val="75000"/>
                  <a:lumOff val="25000"/>
                  <a:alpha val="4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1D1EA73-0BDB-44EC-B331-A89B8E153C0C}"/>
                </a:ext>
              </a:extLst>
            </p:cNvPr>
            <p:cNvCxnSpPr>
              <a:cxnSpLocks/>
            </p:cNvCxnSpPr>
            <p:nvPr/>
          </p:nvCxnSpPr>
          <p:spPr>
            <a:xfrm>
              <a:off x="5059466" y="3690939"/>
              <a:ext cx="511611" cy="0"/>
            </a:xfrm>
            <a:prstGeom prst="line">
              <a:avLst/>
            </a:prstGeom>
            <a:ln w="25400">
              <a:solidFill>
                <a:schemeClr val="tx1">
                  <a:lumMod val="75000"/>
                  <a:lumOff val="25000"/>
                  <a:alpha val="4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48555D05-E23F-41F4-BF16-57EF5A6E07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228064" y="3563411"/>
              <a:ext cx="87462" cy="45719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553D44A-8987-41BF-821D-17EFA4EE0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323980" y="3613296"/>
              <a:ext cx="87462" cy="45719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0448EC7C-9AA9-4025-9785-0697E31613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312109" y="3524590"/>
              <a:ext cx="87462" cy="45719"/>
            </a:xfrm>
            <a:prstGeom prst="rect">
              <a:avLst/>
            </a:prstGeom>
          </p:spPr>
        </p:pic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7B8E0D1C-2018-4494-9880-51F1329988B2}"/>
              </a:ext>
            </a:extLst>
          </p:cNvPr>
          <p:cNvSpPr/>
          <p:nvPr/>
        </p:nvSpPr>
        <p:spPr>
          <a:xfrm rot="5400000">
            <a:off x="5104583" y="2964726"/>
            <a:ext cx="661042" cy="267039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>
              <a:solidFill>
                <a:schemeClr val="tx1"/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D30DFA86-DB8D-4ED3-A8D1-180DAD8DE892}"/>
              </a:ext>
            </a:extLst>
          </p:cNvPr>
          <p:cNvSpPr/>
          <p:nvPr/>
        </p:nvSpPr>
        <p:spPr>
          <a:xfrm rot="10800000">
            <a:off x="5252513" y="2430297"/>
            <a:ext cx="385929" cy="622943"/>
          </a:xfrm>
          <a:prstGeom prst="triangle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7B61B5-2B4E-4A86-8DDA-636307AA7F1A}"/>
              </a:ext>
            </a:extLst>
          </p:cNvPr>
          <p:cNvSpPr txBox="1"/>
          <p:nvPr/>
        </p:nvSpPr>
        <p:spPr>
          <a:xfrm>
            <a:off x="5149258" y="1637422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BS</a:t>
            </a:r>
            <a:endParaRPr lang="en-CH" b="1" dirty="0"/>
          </a:p>
        </p:txBody>
      </p:sp>
      <p:sp>
        <p:nvSpPr>
          <p:cNvPr id="8" name="Rectangle: Top Corners Snipped 7">
            <a:extLst>
              <a:ext uri="{FF2B5EF4-FFF2-40B4-BE49-F238E27FC236}">
                <a16:creationId xmlns:a16="http://schemas.microsoft.com/office/drawing/2014/main" id="{8B9A9388-5C44-4912-A5BF-9EED1BA6E531}"/>
              </a:ext>
            </a:extLst>
          </p:cNvPr>
          <p:cNvSpPr/>
          <p:nvPr/>
        </p:nvSpPr>
        <p:spPr>
          <a:xfrm rot="10800000">
            <a:off x="5296632" y="3426592"/>
            <a:ext cx="276943" cy="167961"/>
          </a:xfrm>
          <a:prstGeom prst="snip2SameRect">
            <a:avLst>
              <a:gd name="adj1" fmla="val 31097"/>
              <a:gd name="adj2" fmla="val 0"/>
            </a:avLst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FB37473-64E4-4130-82E5-28F62661A25D}"/>
              </a:ext>
            </a:extLst>
          </p:cNvPr>
          <p:cNvSpPr/>
          <p:nvPr/>
        </p:nvSpPr>
        <p:spPr>
          <a:xfrm rot="5400000">
            <a:off x="5348552" y="3442418"/>
            <a:ext cx="183270" cy="141334"/>
          </a:xfrm>
          <a:prstGeom prst="rect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34A5909E-9486-442B-915E-6A92098EA3F8}"/>
              </a:ext>
            </a:extLst>
          </p:cNvPr>
          <p:cNvSpPr/>
          <p:nvPr/>
        </p:nvSpPr>
        <p:spPr>
          <a:xfrm>
            <a:off x="5374683" y="3036269"/>
            <a:ext cx="139346" cy="378190"/>
          </a:xfrm>
          <a:prstGeom prst="triangle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8537E2A-BE7C-45E6-8BA6-59BE92972B31}"/>
              </a:ext>
            </a:extLst>
          </p:cNvPr>
          <p:cNvSpPr/>
          <p:nvPr/>
        </p:nvSpPr>
        <p:spPr>
          <a:xfrm>
            <a:off x="5291605" y="2349511"/>
            <a:ext cx="290512" cy="85578"/>
          </a:xfrm>
          <a:custGeom>
            <a:avLst/>
            <a:gdLst>
              <a:gd name="connsiteX0" fmla="*/ 0 w 290512"/>
              <a:gd name="connsiteY0" fmla="*/ 61912 h 66675"/>
              <a:gd name="connsiteX1" fmla="*/ 66675 w 290512"/>
              <a:gd name="connsiteY1" fmla="*/ 0 h 66675"/>
              <a:gd name="connsiteX2" fmla="*/ 290512 w 290512"/>
              <a:gd name="connsiteY2" fmla="*/ 66675 h 66675"/>
              <a:gd name="connsiteX3" fmla="*/ 0 w 290512"/>
              <a:gd name="connsiteY3" fmla="*/ 61912 h 6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512" h="66675">
                <a:moveTo>
                  <a:pt x="0" y="61912"/>
                </a:moveTo>
                <a:lnTo>
                  <a:pt x="66675" y="0"/>
                </a:lnTo>
                <a:lnTo>
                  <a:pt x="290512" y="66675"/>
                </a:lnTo>
                <a:lnTo>
                  <a:pt x="0" y="61912"/>
                </a:lnTo>
                <a:close/>
              </a:path>
            </a:pathLst>
          </a:cu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C2C7143-DD7F-4F7C-BB67-3AAF6F42228A}"/>
              </a:ext>
            </a:extLst>
          </p:cNvPr>
          <p:cNvSpPr/>
          <p:nvPr/>
        </p:nvSpPr>
        <p:spPr>
          <a:xfrm>
            <a:off x="6067265" y="2038576"/>
            <a:ext cx="81966" cy="5415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6CFDAFB-08F7-4DAB-8E4D-C99E3F614D14}"/>
              </a:ext>
            </a:extLst>
          </p:cNvPr>
          <p:cNvSpPr/>
          <p:nvPr/>
        </p:nvSpPr>
        <p:spPr>
          <a:xfrm>
            <a:off x="6126966" y="1942718"/>
            <a:ext cx="224462" cy="72642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>
              <a:solidFill>
                <a:schemeClr val="tx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E1BAB42-F8B2-4E5A-B2A7-734AEEA7630D}"/>
              </a:ext>
            </a:extLst>
          </p:cNvPr>
          <p:cNvSpPr txBox="1"/>
          <p:nvPr/>
        </p:nvSpPr>
        <p:spPr>
          <a:xfrm>
            <a:off x="5934876" y="161143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CCD</a:t>
            </a:r>
            <a:endParaRPr lang="en-CH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D49CF5D-64FD-4101-A892-F829D2BB9E07}"/>
              </a:ext>
            </a:extLst>
          </p:cNvPr>
          <p:cNvSpPr txBox="1"/>
          <p:nvPr/>
        </p:nvSpPr>
        <p:spPr>
          <a:xfrm>
            <a:off x="5572704" y="292229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Scope</a:t>
            </a:r>
            <a:endParaRPr lang="en-CH" b="1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15E2C2D-5900-4544-8A1B-C9F63BE5B41F}"/>
              </a:ext>
            </a:extLst>
          </p:cNvPr>
          <p:cNvSpPr txBox="1"/>
          <p:nvPr/>
        </p:nvSpPr>
        <p:spPr>
          <a:xfrm>
            <a:off x="5724682" y="376111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Sample</a:t>
            </a:r>
            <a:endParaRPr lang="en-CH" b="1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DD5F08B-070F-4124-AC9B-2FC57F80579D}"/>
              </a:ext>
            </a:extLst>
          </p:cNvPr>
          <p:cNvSpPr txBox="1"/>
          <p:nvPr/>
        </p:nvSpPr>
        <p:spPr>
          <a:xfrm>
            <a:off x="5382438" y="4557621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M</a:t>
            </a:r>
            <a:endParaRPr lang="en-CH" b="1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9719145-21B9-4832-A29B-FD050EDD88D7}"/>
              </a:ext>
            </a:extLst>
          </p:cNvPr>
          <p:cNvSpPr txBox="1"/>
          <p:nvPr/>
        </p:nvSpPr>
        <p:spPr>
          <a:xfrm>
            <a:off x="2722219" y="179894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M</a:t>
            </a:r>
            <a:endParaRPr lang="en-CH" b="1" dirty="0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1BE675D-AF51-4729-9B0A-487FC8995FEC}"/>
              </a:ext>
            </a:extLst>
          </p:cNvPr>
          <p:cNvCxnSpPr>
            <a:cxnSpLocks/>
          </p:cNvCxnSpPr>
          <p:nvPr/>
        </p:nvCxnSpPr>
        <p:spPr>
          <a:xfrm>
            <a:off x="3686577" y="4298780"/>
            <a:ext cx="559773" cy="2541"/>
          </a:xfrm>
          <a:prstGeom prst="straightConnector1">
            <a:avLst/>
          </a:prstGeom>
          <a:ln w="25400">
            <a:headEnd type="none" w="lg" len="lg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D059B6C-0E0C-4371-939E-3F41480FBD01}"/>
              </a:ext>
            </a:extLst>
          </p:cNvPr>
          <p:cNvSpPr txBox="1"/>
          <p:nvPr/>
        </p:nvSpPr>
        <p:spPr>
          <a:xfrm>
            <a:off x="3737333" y="3995771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O</a:t>
            </a:r>
            <a:endParaRPr lang="en-CH" b="1" dirty="0">
              <a:solidFill>
                <a:srgbClr val="FF0000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E934FF4-0DEB-4E40-8638-826C08F7E6B4}"/>
              </a:ext>
            </a:extLst>
          </p:cNvPr>
          <p:cNvSpPr txBox="1"/>
          <p:nvPr/>
        </p:nvSpPr>
        <p:spPr>
          <a:xfrm>
            <a:off x="3357023" y="3535084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R</a:t>
            </a:r>
            <a:endParaRPr lang="en-CH" b="1" dirty="0">
              <a:solidFill>
                <a:srgbClr val="FF0000"/>
              </a:solidFill>
            </a:endParaRP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CF86E84-89E8-4E1C-AF7B-7686F0CFE402}"/>
              </a:ext>
            </a:extLst>
          </p:cNvPr>
          <p:cNvCxnSpPr>
            <a:cxnSpLocks/>
          </p:cNvCxnSpPr>
          <p:nvPr/>
        </p:nvCxnSpPr>
        <p:spPr>
          <a:xfrm flipV="1">
            <a:off x="3416223" y="3368988"/>
            <a:ext cx="0" cy="551596"/>
          </a:xfrm>
          <a:prstGeom prst="straightConnector1">
            <a:avLst/>
          </a:prstGeom>
          <a:ln w="25400">
            <a:headEnd type="none" w="lg" len="lg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CBE7DE9E-90C1-4D90-A460-EF5ED6CE764C}"/>
              </a:ext>
            </a:extLst>
          </p:cNvPr>
          <p:cNvSpPr txBox="1"/>
          <p:nvPr/>
        </p:nvSpPr>
        <p:spPr>
          <a:xfrm>
            <a:off x="3346116" y="1493537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L</a:t>
            </a:r>
            <a:endParaRPr lang="en-CH" b="1" dirty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FB18C70-3E19-4E11-AC5E-C528A288EF22}"/>
              </a:ext>
            </a:extLst>
          </p:cNvPr>
          <p:cNvSpPr/>
          <p:nvPr/>
        </p:nvSpPr>
        <p:spPr>
          <a:xfrm>
            <a:off x="2061675" y="4377188"/>
            <a:ext cx="703721" cy="554661"/>
          </a:xfrm>
          <a:prstGeom prst="rect">
            <a:avLst/>
          </a:prstGeom>
          <a:solidFill>
            <a:srgbClr val="FF79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77A13F9A-59D5-403A-969F-E51DC6F2E544}"/>
              </a:ext>
            </a:extLst>
          </p:cNvPr>
          <p:cNvSpPr/>
          <p:nvPr/>
        </p:nvSpPr>
        <p:spPr>
          <a:xfrm>
            <a:off x="861066" y="1493537"/>
            <a:ext cx="5869019" cy="412216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>
              <a:solidFill>
                <a:schemeClr val="tx1"/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C52ED84-8B68-4AB8-A6CB-3D785A868FE1}"/>
              </a:ext>
            </a:extLst>
          </p:cNvPr>
          <p:cNvSpPr txBox="1"/>
          <p:nvPr/>
        </p:nvSpPr>
        <p:spPr>
          <a:xfrm>
            <a:off x="2590378" y="1093164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DHM acquisition</a:t>
            </a:r>
            <a:endParaRPr lang="en-CH" b="1" dirty="0"/>
          </a:p>
        </p:txBody>
      </p:sp>
      <p:sp>
        <p:nvSpPr>
          <p:cNvPr id="91" name="Arrow: Right 90">
            <a:extLst>
              <a:ext uri="{FF2B5EF4-FFF2-40B4-BE49-F238E27FC236}">
                <a16:creationId xmlns:a16="http://schemas.microsoft.com/office/drawing/2014/main" id="{D16B06A7-F23C-40CA-8349-C814AA589B34}"/>
              </a:ext>
            </a:extLst>
          </p:cNvPr>
          <p:cNvSpPr/>
          <p:nvPr/>
        </p:nvSpPr>
        <p:spPr>
          <a:xfrm>
            <a:off x="6375506" y="1934360"/>
            <a:ext cx="1202990" cy="72642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96F1495C-5CCF-4153-AFB9-E216A4C5B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7149" y="1478086"/>
            <a:ext cx="2467813" cy="2421972"/>
          </a:xfrm>
          <a:prstGeom prst="rect">
            <a:avLst/>
          </a:prstGeom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1B1BD2D5-217F-4FEB-9B5A-AC61A962765E}"/>
              </a:ext>
            </a:extLst>
          </p:cNvPr>
          <p:cNvSpPr txBox="1"/>
          <p:nvPr/>
        </p:nvSpPr>
        <p:spPr>
          <a:xfrm>
            <a:off x="7734184" y="1093164"/>
            <a:ext cx="2048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Hologram</a:t>
            </a:r>
            <a:endParaRPr lang="en-CH" b="1" dirty="0"/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D96E104D-99C0-4070-BCA2-569695E7E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452" y="4284266"/>
            <a:ext cx="3151911" cy="133143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Applications: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Phase image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3D tracking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sym typeface="Wingdings" panose="05000000000000000000" pitchFamily="2" charset="2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711BBCB-9A07-FD1B-FE8D-8DD412704BB1}"/>
              </a:ext>
            </a:extLst>
          </p:cNvPr>
          <p:cNvGrpSpPr/>
          <p:nvPr/>
        </p:nvGrpSpPr>
        <p:grpSpPr>
          <a:xfrm>
            <a:off x="1109400" y="2025472"/>
            <a:ext cx="1138721" cy="1153155"/>
            <a:chOff x="1109400" y="2025472"/>
            <a:chExt cx="1138721" cy="1153155"/>
          </a:xfrm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952B0CF7-C68A-413A-B640-E073D6A66470}"/>
                </a:ext>
              </a:extLst>
            </p:cNvPr>
            <p:cNvGrpSpPr/>
            <p:nvPr/>
          </p:nvGrpSpPr>
          <p:grpSpPr>
            <a:xfrm>
              <a:off x="1109400" y="2025472"/>
              <a:ext cx="1138721" cy="1153155"/>
              <a:chOff x="980171" y="1817592"/>
              <a:chExt cx="1138721" cy="1153155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56D47575-70BF-4153-8E4C-524483785525}"/>
                  </a:ext>
                </a:extLst>
              </p:cNvPr>
              <p:cNvSpPr/>
              <p:nvPr/>
            </p:nvSpPr>
            <p:spPr>
              <a:xfrm>
                <a:off x="980171" y="1817592"/>
                <a:ext cx="1134670" cy="1153155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0B63078C-71E2-4096-96A7-30684C5F1D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5717" y="2452902"/>
                <a:ext cx="559773" cy="2541"/>
              </a:xfrm>
              <a:prstGeom prst="straightConnector1">
                <a:avLst/>
              </a:prstGeom>
              <a:ln w="25400">
                <a:headEnd type="none" w="lg" len="lg"/>
                <a:tailEnd type="triangle" w="lg" len="lg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6622E1C4-F946-41DE-841B-0505CFAF13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9934" y="2118181"/>
                <a:ext cx="503513" cy="343079"/>
              </a:xfrm>
              <a:prstGeom prst="straightConnector1">
                <a:avLst/>
              </a:prstGeom>
              <a:ln w="25400">
                <a:headEnd type="none" w="lg" len="lg"/>
                <a:tailEnd type="triangle" w="lg" len="lg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883782EC-70AC-47AF-8F4E-5635171A392C}"/>
                  </a:ext>
                </a:extLst>
              </p:cNvPr>
              <p:cNvSpPr txBox="1"/>
              <p:nvPr/>
            </p:nvSpPr>
            <p:spPr>
              <a:xfrm>
                <a:off x="1258886" y="1933157"/>
                <a:ext cx="3513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/>
                  <a:t>R</a:t>
                </a:r>
                <a:endParaRPr lang="en-CH" b="1" dirty="0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76ADAD5E-C99D-4212-BC00-0CB5A1CC20E3}"/>
                  </a:ext>
                </a:extLst>
              </p:cNvPr>
              <p:cNvSpPr txBox="1"/>
              <p:nvPr/>
            </p:nvSpPr>
            <p:spPr>
              <a:xfrm>
                <a:off x="1131156" y="2410465"/>
                <a:ext cx="377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/>
                  <a:t>O</a:t>
                </a:r>
                <a:endParaRPr lang="en-CH" b="1" dirty="0"/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A03F33DF-2F2F-4FE7-87CF-60218EDC846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52897" y="2017766"/>
                <a:ext cx="0" cy="6858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lg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>
                <a:extLst>
                  <a:ext uri="{FF2B5EF4-FFF2-40B4-BE49-F238E27FC236}">
                    <a16:creationId xmlns:a16="http://schemas.microsoft.com/office/drawing/2014/main" id="{20B91D0A-90C8-4AA1-B1F4-A1E0157A92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5603" y="2452902"/>
                <a:ext cx="546411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lg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E49F88DD-0184-4AAA-89E2-10D7641875C7}"/>
                  </a:ext>
                </a:extLst>
              </p:cNvPr>
              <p:cNvSpPr txBox="1"/>
              <p:nvPr/>
            </p:nvSpPr>
            <p:spPr>
              <a:xfrm>
                <a:off x="1839648" y="2334612"/>
                <a:ext cx="27924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200" dirty="0"/>
                  <a:t>Z</a:t>
                </a:r>
                <a:endParaRPr lang="en-CH" sz="1200" dirty="0"/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776C8F24-FE1D-464C-B7D9-3DC974A823BF}"/>
                  </a:ext>
                </a:extLst>
              </p:cNvPr>
              <p:cNvSpPr txBox="1"/>
              <p:nvPr/>
            </p:nvSpPr>
            <p:spPr>
              <a:xfrm>
                <a:off x="1520754" y="2671818"/>
                <a:ext cx="28725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200" dirty="0"/>
                  <a:t>X</a:t>
                </a:r>
                <a:endParaRPr lang="en-CH" sz="1200" dirty="0"/>
              </a:p>
            </p:txBody>
          </p:sp>
        </p:grpSp>
        <p:sp>
          <p:nvSpPr>
            <p:cNvPr id="3" name="Arc 2">
              <a:extLst>
                <a:ext uri="{FF2B5EF4-FFF2-40B4-BE49-F238E27FC236}">
                  <a16:creationId xmlns:a16="http://schemas.microsoft.com/office/drawing/2014/main" id="{CA3FF0B0-AD66-B4EE-B64D-9A4F1779A299}"/>
                </a:ext>
              </a:extLst>
            </p:cNvPr>
            <p:cNvSpPr/>
            <p:nvPr/>
          </p:nvSpPr>
          <p:spPr>
            <a:xfrm flipH="1">
              <a:off x="1402746" y="2477013"/>
              <a:ext cx="137308" cy="258821"/>
            </a:xfrm>
            <a:prstGeom prst="arc">
              <a:avLst>
                <a:gd name="adj1" fmla="val 16200000"/>
                <a:gd name="adj2" fmla="val 2245653"/>
              </a:avLst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4337E0-86F6-43A3-FB9A-D41D72BAA499}"/>
                </a:ext>
              </a:extLst>
            </p:cNvPr>
            <p:cNvSpPr txBox="1"/>
            <p:nvPr/>
          </p:nvSpPr>
          <p:spPr>
            <a:xfrm>
              <a:off x="1149965" y="2332305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θ</a:t>
              </a:r>
              <a:endParaRPr lang="en-CH" dirty="0"/>
            </a:p>
          </p:txBody>
        </p:sp>
      </p:grpSp>
    </p:spTree>
    <p:extLst>
      <p:ext uri="{BB962C8B-B14F-4D97-AF65-F5344CB8AC3E}">
        <p14:creationId xmlns:p14="http://schemas.microsoft.com/office/powerpoint/2010/main" val="654176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6" grpId="0" animBg="1"/>
      <p:bldP spid="15" grpId="0" animBg="1"/>
      <p:bldP spid="48" grpId="0" animBg="1"/>
      <p:bldP spid="34" grpId="0" animBg="1"/>
      <p:bldP spid="35" grpId="0" animBg="1"/>
      <p:bldP spid="37" grpId="0" animBg="1"/>
      <p:bldP spid="40" grpId="0" animBg="1"/>
      <p:bldP spid="41" grpId="0" animBg="1"/>
      <p:bldP spid="47" grpId="0" animBg="1"/>
      <p:bldP spid="52" grpId="0"/>
      <p:bldP spid="57" grpId="0" animBg="1"/>
      <p:bldP spid="58" grpId="0" animBg="1"/>
      <p:bldP spid="42" grpId="0" animBg="1"/>
      <p:bldP spid="46" grpId="0" animBg="1"/>
      <p:bldP spid="55" grpId="0"/>
      <p:bldP spid="8" grpId="0" animBg="1"/>
      <p:bldP spid="44" grpId="0" animBg="1"/>
      <p:bldP spid="45" grpId="0" animBg="1"/>
      <p:bldP spid="12" grpId="0" animBg="1"/>
      <p:bldP spid="62" grpId="0"/>
      <p:bldP spid="63" grpId="0"/>
      <p:bldP spid="64" grpId="0"/>
      <p:bldP spid="65" grpId="0"/>
      <p:bldP spid="68" grpId="0"/>
      <p:bldP spid="72" grpId="0"/>
      <p:bldP spid="85" grpId="0"/>
      <p:bldP spid="91" grpId="0" animBg="1"/>
      <p:bldP spid="93" grpId="0"/>
      <p:bldP spid="9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The pipeline consists of two parts</a:t>
            </a:r>
            <a:endParaRPr lang="de-CH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CH" sz="2800" dirty="0"/>
              <a:t>Phase image construction</a:t>
            </a:r>
          </a:p>
          <a:p>
            <a:pPr>
              <a:buFont typeface="Arial" panose="020B0604020202020204" pitchFamily="34" charset="0"/>
              <a:buChar char="•"/>
            </a:pPr>
            <a:endParaRPr lang="de-CH" sz="2800" dirty="0"/>
          </a:p>
          <a:p>
            <a:pPr>
              <a:buFont typeface="Arial" panose="020B0604020202020204" pitchFamily="34" charset="0"/>
              <a:buChar char="•"/>
            </a:pPr>
            <a:endParaRPr lang="de-CH" sz="2800" dirty="0"/>
          </a:p>
          <a:p>
            <a:pPr>
              <a:buFont typeface="Arial" panose="020B0604020202020204" pitchFamily="34" charset="0"/>
              <a:buChar char="•"/>
            </a:pPr>
            <a:endParaRPr lang="de-CH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de-CH" sz="2800" dirty="0"/>
              <a:t>Segmentation and lineage tracking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2947E-D2DB-4F76-9588-775FC8D85F8C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6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BF286B-A42F-4C7F-B4E6-654C3281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884" y="1915886"/>
            <a:ext cx="1611632" cy="15816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BA7625-2790-4462-B069-CE5F96C44E3E}"/>
              </a:ext>
            </a:extLst>
          </p:cNvPr>
          <p:cNvSpPr txBox="1"/>
          <p:nvPr/>
        </p:nvSpPr>
        <p:spPr>
          <a:xfrm>
            <a:off x="1540758" y="1941921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Hologram</a:t>
            </a:r>
            <a:endParaRPr lang="en-CH" b="1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A45F9B-4489-418B-8648-E894F15CA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519" y="1915887"/>
            <a:ext cx="1510560" cy="15816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D3A280-BF79-44D2-BC46-886635C99CDC}"/>
              </a:ext>
            </a:extLst>
          </p:cNvPr>
          <p:cNvSpPr txBox="1"/>
          <p:nvPr/>
        </p:nvSpPr>
        <p:spPr>
          <a:xfrm>
            <a:off x="5945144" y="1941921"/>
            <a:ext cx="1595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Phase image</a:t>
            </a:r>
            <a:endParaRPr lang="en-CH" b="1" dirty="0">
              <a:solidFill>
                <a:schemeClr val="bg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D13FA63-CF1A-4544-B0B3-55FF836A1946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2977516" y="2706733"/>
            <a:ext cx="3010003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CD5D6C2-CE3E-4C7C-8A46-19AFB6B64255}"/>
              </a:ext>
            </a:extLst>
          </p:cNvPr>
          <p:cNvSpPr txBox="1"/>
          <p:nvPr/>
        </p:nvSpPr>
        <p:spPr>
          <a:xfrm>
            <a:off x="3650855" y="2211139"/>
            <a:ext cx="1620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Construction</a:t>
            </a:r>
            <a:endParaRPr lang="en-CH" b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1520B49-E2A4-41AC-A348-7BC23DA5A2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519" y="4249568"/>
            <a:ext cx="1527385" cy="1524156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313243D-9525-4E15-8203-3780992F0A9C}"/>
              </a:ext>
            </a:extLst>
          </p:cNvPr>
          <p:cNvCxnSpPr>
            <a:cxnSpLocks/>
            <a:stCxn id="23" idx="3"/>
            <a:endCxn id="20" idx="1"/>
          </p:cNvCxnSpPr>
          <p:nvPr/>
        </p:nvCxnSpPr>
        <p:spPr>
          <a:xfrm>
            <a:off x="2969068" y="5010710"/>
            <a:ext cx="3018451" cy="9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1D79B40-46D8-44B7-9593-2898DE6AB45B}"/>
              </a:ext>
            </a:extLst>
          </p:cNvPr>
          <p:cNvSpPr txBox="1"/>
          <p:nvPr/>
        </p:nvSpPr>
        <p:spPr>
          <a:xfrm>
            <a:off x="2887832" y="4518786"/>
            <a:ext cx="3147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Segmentation and tracking</a:t>
            </a:r>
            <a:endParaRPr lang="en-CH" b="1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67E8B4C-CBE5-4622-BC29-2F42475687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4332" y="4253030"/>
            <a:ext cx="1594736" cy="1515360"/>
          </a:xfrm>
          <a:prstGeom prst="rect">
            <a:avLst/>
          </a:prstGeom>
        </p:spPr>
      </p:pic>
      <p:pic>
        <p:nvPicPr>
          <p:cNvPr id="26" name="Content Placeholder 7">
            <a:extLst>
              <a:ext uri="{FF2B5EF4-FFF2-40B4-BE49-F238E27FC236}">
                <a16:creationId xmlns:a16="http://schemas.microsoft.com/office/drawing/2014/main" id="{ACC73FA6-7AC8-4D9C-8D01-FB61E26AEF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086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</p:spPr>
        <p:txBody>
          <a:bodyPr/>
          <a:lstStyle/>
          <a:p>
            <a:r>
              <a:rPr lang="de-DE" dirty="0"/>
              <a:t>DHM-Image reconstruction with LyncéeTec Koala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7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63A042C-4924-49DC-A517-6C58F96F7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837" y="2677291"/>
            <a:ext cx="1531873" cy="15034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8F720D2-D7A6-40B8-92E4-613D47149B4D}"/>
              </a:ext>
            </a:extLst>
          </p:cNvPr>
          <p:cNvSpPr txBox="1"/>
          <p:nvPr/>
        </p:nvSpPr>
        <p:spPr>
          <a:xfrm>
            <a:off x="896192" y="3205516"/>
            <a:ext cx="1261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Hologram</a:t>
            </a:r>
            <a:endParaRPr lang="en-CH" b="1" dirty="0">
              <a:solidFill>
                <a:schemeClr val="bg1"/>
              </a:solidFill>
            </a:endParaRPr>
          </a:p>
        </p:txBody>
      </p:sp>
      <p:pic>
        <p:nvPicPr>
          <p:cNvPr id="19" name="Content Placeholder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F8C2314-2F79-4073-8CFB-1DDDB9DA73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939" y="2638474"/>
            <a:ext cx="1833417" cy="977822"/>
          </a:xfrm>
          <a:prstGeom prst="rect">
            <a:avLst/>
          </a:prstGeom>
        </p:spPr>
      </p:pic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A605D018-79B8-4081-8A79-436DB7A30241}"/>
              </a:ext>
            </a:extLst>
          </p:cNvPr>
          <p:cNvCxnSpPr>
            <a:cxnSpLocks/>
            <a:stCxn id="17" idx="3"/>
            <a:endCxn id="25" idx="1"/>
          </p:cNvCxnSpPr>
          <p:nvPr/>
        </p:nvCxnSpPr>
        <p:spPr>
          <a:xfrm flipV="1">
            <a:off x="2263710" y="2259712"/>
            <a:ext cx="2695821" cy="1169288"/>
          </a:xfrm>
          <a:prstGeom prst="bentConnector3">
            <a:avLst>
              <a:gd name="adj1" fmla="val 84578"/>
            </a:avLst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F194FE80-4676-47E3-962C-5214625FFE6C}"/>
              </a:ext>
            </a:extLst>
          </p:cNvPr>
          <p:cNvCxnSpPr>
            <a:cxnSpLocks/>
            <a:stCxn id="17" idx="3"/>
            <a:endCxn id="26" idx="1"/>
          </p:cNvCxnSpPr>
          <p:nvPr/>
        </p:nvCxnSpPr>
        <p:spPr>
          <a:xfrm>
            <a:off x="2263710" y="3429000"/>
            <a:ext cx="2695821" cy="1109781"/>
          </a:xfrm>
          <a:prstGeom prst="bentConnector3">
            <a:avLst>
              <a:gd name="adj1" fmla="val 84578"/>
            </a:avLst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8941B1A-BE96-4BE0-9FA3-0294B2B39A3B}"/>
              </a:ext>
            </a:extLst>
          </p:cNvPr>
          <p:cNvSpPr/>
          <p:nvPr/>
        </p:nvSpPr>
        <p:spPr>
          <a:xfrm>
            <a:off x="2369344" y="3501080"/>
            <a:ext cx="2045646" cy="32738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31750" cap="flat" cmpd="sng" algn="ctr">
            <a:solidFill>
              <a:srgbClr val="4472C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Reconstruction dist.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BB64502-FB9D-4B7B-AAA4-7F275649EA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9531" y="1468002"/>
            <a:ext cx="1512208" cy="158342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D2B4E0F-9C0E-432C-A697-E076B0375C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9531" y="3752213"/>
            <a:ext cx="1531873" cy="157313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54B3687-CA88-4F16-863D-EB3F561EBBBE}"/>
              </a:ext>
            </a:extLst>
          </p:cNvPr>
          <p:cNvSpPr txBox="1"/>
          <p:nvPr/>
        </p:nvSpPr>
        <p:spPr>
          <a:xfrm>
            <a:off x="5102550" y="4180081"/>
            <a:ext cx="1245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Intensity image</a:t>
            </a:r>
            <a:endParaRPr lang="en-CH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333E2E-62C7-46E6-8A07-3181E042732F}"/>
              </a:ext>
            </a:extLst>
          </p:cNvPr>
          <p:cNvSpPr txBox="1"/>
          <p:nvPr/>
        </p:nvSpPr>
        <p:spPr>
          <a:xfrm>
            <a:off x="5140368" y="1941870"/>
            <a:ext cx="1041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Phase image</a:t>
            </a:r>
            <a:endParaRPr lang="en-CH" b="1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13C14A-64AE-4FA1-A1D6-8A75663B568F}"/>
              </a:ext>
            </a:extLst>
          </p:cNvPr>
          <p:cNvSpPr/>
          <p:nvPr/>
        </p:nvSpPr>
        <p:spPr>
          <a:xfrm rot="16200000">
            <a:off x="6901178" y="2606178"/>
            <a:ext cx="3856339" cy="1579987"/>
          </a:xfrm>
          <a:prstGeom prst="rect">
            <a:avLst/>
          </a:prstGeom>
          <a:solidFill>
            <a:srgbClr val="679AE2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>
              <a:solidFill>
                <a:schemeClr val="tx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7A44601-06F1-4FB0-86F5-BBA4A5E6E563}"/>
              </a:ext>
            </a:extLst>
          </p:cNvPr>
          <p:cNvCxnSpPr>
            <a:cxnSpLocks/>
          </p:cNvCxnSpPr>
          <p:nvPr/>
        </p:nvCxnSpPr>
        <p:spPr>
          <a:xfrm>
            <a:off x="8038250" y="1468002"/>
            <a:ext cx="11184" cy="3856339"/>
          </a:xfrm>
          <a:prstGeom prst="line">
            <a:avLst/>
          </a:prstGeom>
          <a:ln w="25400">
            <a:solidFill>
              <a:schemeClr val="accent1">
                <a:lumMod val="75000"/>
                <a:alpha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52D4FAE-ED32-49E5-B39C-22DFF3B06BAE}"/>
              </a:ext>
            </a:extLst>
          </p:cNvPr>
          <p:cNvCxnSpPr>
            <a:cxnSpLocks/>
          </p:cNvCxnSpPr>
          <p:nvPr/>
        </p:nvCxnSpPr>
        <p:spPr>
          <a:xfrm>
            <a:off x="9619341" y="1468002"/>
            <a:ext cx="0" cy="3856339"/>
          </a:xfrm>
          <a:prstGeom prst="line">
            <a:avLst/>
          </a:prstGeom>
          <a:ln w="25400">
            <a:solidFill>
              <a:schemeClr val="accent1">
                <a:lumMod val="75000"/>
                <a:alpha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D01F5A0-4256-4AD0-88C9-2AA76F143292}"/>
              </a:ext>
            </a:extLst>
          </p:cNvPr>
          <p:cNvSpPr txBox="1"/>
          <p:nvPr/>
        </p:nvSpPr>
        <p:spPr>
          <a:xfrm>
            <a:off x="8326645" y="1116439"/>
            <a:ext cx="1005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Sample</a:t>
            </a:r>
            <a:endParaRPr lang="en-CH" b="1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2F910CE-0C7B-42C1-9534-32724B9B763F}"/>
              </a:ext>
            </a:extLst>
          </p:cNvPr>
          <p:cNvSpPr/>
          <p:nvPr/>
        </p:nvSpPr>
        <p:spPr>
          <a:xfrm>
            <a:off x="8059515" y="1533659"/>
            <a:ext cx="349033" cy="816422"/>
          </a:xfrm>
          <a:prstGeom prst="ellipse">
            <a:avLst/>
          </a:prstGeom>
          <a:solidFill>
            <a:schemeClr val="accent3">
              <a:lumMod val="75000"/>
              <a:alpha val="50000"/>
            </a:schemeClr>
          </a:solidFill>
          <a:ln>
            <a:solidFill>
              <a:schemeClr val="accent3">
                <a:lumMod val="7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5C937E4-5C23-49CB-8646-4737DBEE8AC9}"/>
              </a:ext>
            </a:extLst>
          </p:cNvPr>
          <p:cNvSpPr/>
          <p:nvPr/>
        </p:nvSpPr>
        <p:spPr>
          <a:xfrm>
            <a:off x="8144811" y="5375978"/>
            <a:ext cx="164583" cy="369115"/>
          </a:xfrm>
          <a:prstGeom prst="ellipse">
            <a:avLst/>
          </a:prstGeom>
          <a:solidFill>
            <a:schemeClr val="accent3">
              <a:lumMod val="75000"/>
              <a:alpha val="50000"/>
            </a:schemeClr>
          </a:solidFill>
          <a:ln>
            <a:solidFill>
              <a:schemeClr val="accent3">
                <a:lumMod val="7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FBA180-34A3-431A-9414-5A85CD879EB7}"/>
              </a:ext>
            </a:extLst>
          </p:cNvPr>
          <p:cNvSpPr txBox="1"/>
          <p:nvPr/>
        </p:nvSpPr>
        <p:spPr>
          <a:xfrm>
            <a:off x="8227102" y="5372229"/>
            <a:ext cx="1095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Bacteria</a:t>
            </a:r>
            <a:endParaRPr lang="en-CH" b="1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E1DDB9C-0A1E-4685-AA38-3F1C5C25A1FC}"/>
              </a:ext>
            </a:extLst>
          </p:cNvPr>
          <p:cNvSpPr/>
          <p:nvPr/>
        </p:nvSpPr>
        <p:spPr>
          <a:xfrm>
            <a:off x="8059515" y="2684658"/>
            <a:ext cx="349033" cy="816422"/>
          </a:xfrm>
          <a:prstGeom prst="ellipse">
            <a:avLst/>
          </a:prstGeom>
          <a:solidFill>
            <a:schemeClr val="accent3">
              <a:lumMod val="75000"/>
              <a:alpha val="50000"/>
            </a:schemeClr>
          </a:solidFill>
          <a:ln>
            <a:solidFill>
              <a:schemeClr val="accent3">
                <a:lumMod val="7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54747B9-4281-4D75-9BE5-F96A567A191F}"/>
              </a:ext>
            </a:extLst>
          </p:cNvPr>
          <p:cNvSpPr/>
          <p:nvPr/>
        </p:nvSpPr>
        <p:spPr>
          <a:xfrm>
            <a:off x="8059515" y="4503246"/>
            <a:ext cx="349033" cy="816422"/>
          </a:xfrm>
          <a:prstGeom prst="ellipse">
            <a:avLst/>
          </a:prstGeom>
          <a:solidFill>
            <a:schemeClr val="accent3">
              <a:lumMod val="75000"/>
              <a:alpha val="50000"/>
            </a:schemeClr>
          </a:solidFill>
          <a:ln>
            <a:solidFill>
              <a:schemeClr val="accent3">
                <a:lumMod val="7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E0BDD44-9827-4CCE-AD83-63A78CBC1CEF}"/>
              </a:ext>
            </a:extLst>
          </p:cNvPr>
          <p:cNvCxnSpPr>
            <a:cxnSpLocks/>
          </p:cNvCxnSpPr>
          <p:nvPr/>
        </p:nvCxnSpPr>
        <p:spPr>
          <a:xfrm>
            <a:off x="8223835" y="1460313"/>
            <a:ext cx="20788" cy="3859355"/>
          </a:xfrm>
          <a:prstGeom prst="line">
            <a:avLst/>
          </a:prstGeom>
          <a:ln w="28575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394906C-DC0B-4AF5-8560-A155D2DE01E9}"/>
              </a:ext>
            </a:extLst>
          </p:cNvPr>
          <p:cNvCxnSpPr>
            <a:cxnSpLocks/>
          </p:cNvCxnSpPr>
          <p:nvPr/>
        </p:nvCxnSpPr>
        <p:spPr>
          <a:xfrm>
            <a:off x="8227102" y="5833369"/>
            <a:ext cx="0" cy="369332"/>
          </a:xfrm>
          <a:prstGeom prst="line">
            <a:avLst/>
          </a:prstGeom>
          <a:ln w="28575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1D4C1325-36F2-4366-A913-B67F900E4850}"/>
              </a:ext>
            </a:extLst>
          </p:cNvPr>
          <p:cNvSpPr txBox="1"/>
          <p:nvPr/>
        </p:nvSpPr>
        <p:spPr>
          <a:xfrm>
            <a:off x="8250006" y="5833369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Single focus plane</a:t>
            </a:r>
            <a:endParaRPr lang="en-CH" b="1" dirty="0"/>
          </a:p>
        </p:txBody>
      </p:sp>
    </p:spTree>
    <p:extLst>
      <p:ext uri="{BB962C8B-B14F-4D97-AF65-F5344CB8AC3E}">
        <p14:creationId xmlns:p14="http://schemas.microsoft.com/office/powerpoint/2010/main" val="867009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0" grpId="0"/>
      <p:bldP spid="31" grpId="0" animBg="1"/>
      <p:bldP spid="32" grpId="0" animBg="1"/>
      <p:bldP spid="33" grpId="0"/>
      <p:bldP spid="45" grpId="0" animBg="1"/>
      <p:bldP spid="46" grpId="0" animBg="1"/>
      <p:bldP spid="5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Noise reduction methods</a:t>
            </a:r>
            <a:endParaRPr lang="en-C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3025F80-664C-47EB-B231-376FAF6D72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31837" y="1404905"/>
                <a:ext cx="6324409" cy="4130955"/>
              </a:xfrm>
            </p:spPr>
            <p:txBody>
              <a:bodyPr/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Phase images are noisy: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Background noise, due to dust on optical setup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Temporal noise, due to vibrations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Optical noise, from speckles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Spatial noise from debris in the sample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endParaRPr lang="de-DE" dirty="0">
                  <a:sym typeface="Wingdings" panose="05000000000000000000" pitchFamily="2" charset="2"/>
                </a:endParaRP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In multiple slighly shifted images: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Background noise is static: isolated by taking the mean.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Spatial averaging: aligning images and taking the mean. Reduces random noise (temporal and optical noise) by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de-DE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radPr>
                      <m:deg/>
                      <m:e>
                        <m:r>
                          <a:rPr lang="de-DE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𝑢𝑚𝑏𝑒𝑟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 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𝑜𝑓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 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𝑖𝑚𝑎𝑔𝑒𝑠</m:t>
                        </m:r>
                      </m:e>
                    </m:rad>
                  </m:oMath>
                </a14:m>
                <a:r>
                  <a:rPr lang="de-DE" dirty="0">
                    <a:sym typeface="Wingdings" panose="05000000000000000000" pitchFamily="2" charset="2"/>
                  </a:rPr>
                  <a:t>.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endParaRPr lang="de-DE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3025F80-664C-47EB-B231-376FAF6D72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1837" y="1404905"/>
                <a:ext cx="6324409" cy="4130955"/>
              </a:xfrm>
              <a:blipFill>
                <a:blip r:embed="rId2"/>
                <a:stretch>
                  <a:fillRect l="-2023" t="-1917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8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437A4B13-D5D3-4A17-BB26-2D612B2095AA}"/>
              </a:ext>
            </a:extLst>
          </p:cNvPr>
          <p:cNvGrpSpPr/>
          <p:nvPr/>
        </p:nvGrpSpPr>
        <p:grpSpPr>
          <a:xfrm>
            <a:off x="-1717373" y="2008298"/>
            <a:ext cx="1076548" cy="1109548"/>
            <a:chOff x="5110276" y="1910169"/>
            <a:chExt cx="1076548" cy="110954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BBF1E97-DD9E-4685-84FC-D1BF6EA7CA70}"/>
                </a:ext>
              </a:extLst>
            </p:cNvPr>
            <p:cNvSpPr/>
            <p:nvPr/>
          </p:nvSpPr>
          <p:spPr>
            <a:xfrm>
              <a:off x="5110276" y="1910169"/>
              <a:ext cx="900000" cy="90000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63F724F-2FFA-445F-8494-2F0C366581BB}"/>
                </a:ext>
              </a:extLst>
            </p:cNvPr>
            <p:cNvSpPr/>
            <p:nvPr/>
          </p:nvSpPr>
          <p:spPr>
            <a:xfrm>
              <a:off x="5153138" y="1910169"/>
              <a:ext cx="900000" cy="90000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C97CC6-52F6-43F1-8F1B-6857697F73CD}"/>
                </a:ext>
              </a:extLst>
            </p:cNvPr>
            <p:cNvSpPr/>
            <p:nvPr/>
          </p:nvSpPr>
          <p:spPr>
            <a:xfrm>
              <a:off x="5196000" y="1910169"/>
              <a:ext cx="900000" cy="900000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DC001FD-5AE0-443C-B1BF-E19136BFCA3E}"/>
                </a:ext>
              </a:extLst>
            </p:cNvPr>
            <p:cNvSpPr/>
            <p:nvPr/>
          </p:nvSpPr>
          <p:spPr>
            <a:xfrm>
              <a:off x="5241412" y="1910169"/>
              <a:ext cx="900000" cy="900000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A2B0697-B631-48CC-9E61-27CDD2BBEF53}"/>
                </a:ext>
              </a:extLst>
            </p:cNvPr>
            <p:cNvSpPr/>
            <p:nvPr/>
          </p:nvSpPr>
          <p:spPr>
            <a:xfrm>
              <a:off x="5286824" y="1910169"/>
              <a:ext cx="900000" cy="900000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A27FF68-1019-4EF2-9F91-2106CCF4DE27}"/>
                </a:ext>
              </a:extLst>
            </p:cNvPr>
            <p:cNvSpPr/>
            <p:nvPr/>
          </p:nvSpPr>
          <p:spPr>
            <a:xfrm>
              <a:off x="5110276" y="1962556"/>
              <a:ext cx="900000" cy="900000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6260ED-D933-471B-A09F-66D526C8778E}"/>
                </a:ext>
              </a:extLst>
            </p:cNvPr>
            <p:cNvSpPr/>
            <p:nvPr/>
          </p:nvSpPr>
          <p:spPr>
            <a:xfrm>
              <a:off x="5153138" y="1962556"/>
              <a:ext cx="900000" cy="900000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54098B0-95EF-42B3-B03B-332952BDB546}"/>
                </a:ext>
              </a:extLst>
            </p:cNvPr>
            <p:cNvSpPr/>
            <p:nvPr/>
          </p:nvSpPr>
          <p:spPr>
            <a:xfrm>
              <a:off x="5196000" y="1962556"/>
              <a:ext cx="900000" cy="900000"/>
            </a:xfrm>
            <a:prstGeom prst="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764C5E0-583B-4896-BCAD-A0ADD97EA321}"/>
                </a:ext>
              </a:extLst>
            </p:cNvPr>
            <p:cNvSpPr/>
            <p:nvPr/>
          </p:nvSpPr>
          <p:spPr>
            <a:xfrm>
              <a:off x="5241412" y="1962556"/>
              <a:ext cx="900000" cy="900000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0C630C4-F197-430D-9976-4E449607C6FD}"/>
                </a:ext>
              </a:extLst>
            </p:cNvPr>
            <p:cNvSpPr/>
            <p:nvPr/>
          </p:nvSpPr>
          <p:spPr>
            <a:xfrm>
              <a:off x="5286824" y="1962556"/>
              <a:ext cx="900000" cy="900000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92702EF-DC53-4DE4-8068-9AF12D374B80}"/>
                </a:ext>
              </a:extLst>
            </p:cNvPr>
            <p:cNvSpPr/>
            <p:nvPr/>
          </p:nvSpPr>
          <p:spPr>
            <a:xfrm>
              <a:off x="5110276" y="2014943"/>
              <a:ext cx="900000" cy="900000"/>
            </a:xfrm>
            <a:prstGeom prst="rect">
              <a:avLst/>
            </a:prstGeom>
            <a:noFill/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33A7E56-B7A8-40A4-BAF8-26B723D8B1AB}"/>
                </a:ext>
              </a:extLst>
            </p:cNvPr>
            <p:cNvSpPr/>
            <p:nvPr/>
          </p:nvSpPr>
          <p:spPr>
            <a:xfrm>
              <a:off x="5153138" y="2014943"/>
              <a:ext cx="900000" cy="900000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7686A4F-6846-43BA-A68A-FE3AF4500963}"/>
                </a:ext>
              </a:extLst>
            </p:cNvPr>
            <p:cNvSpPr/>
            <p:nvPr/>
          </p:nvSpPr>
          <p:spPr>
            <a:xfrm>
              <a:off x="5196000" y="2014943"/>
              <a:ext cx="900000" cy="900000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C069E57-9BBD-4A5C-9076-FC30285190B3}"/>
                </a:ext>
              </a:extLst>
            </p:cNvPr>
            <p:cNvSpPr/>
            <p:nvPr/>
          </p:nvSpPr>
          <p:spPr>
            <a:xfrm>
              <a:off x="5241412" y="2014943"/>
              <a:ext cx="900000" cy="900000"/>
            </a:xfrm>
            <a:prstGeom prst="rect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D77D54B-787C-4BA3-80F3-79200A1B22E1}"/>
                </a:ext>
              </a:extLst>
            </p:cNvPr>
            <p:cNvSpPr/>
            <p:nvPr/>
          </p:nvSpPr>
          <p:spPr>
            <a:xfrm>
              <a:off x="5286824" y="2014943"/>
              <a:ext cx="900000" cy="900000"/>
            </a:xfrm>
            <a:prstGeom prst="rect">
              <a:avLst/>
            </a:prstGeom>
            <a:noFill/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ED57761-91FD-4A2F-B46D-D05B23846FC6}"/>
                </a:ext>
              </a:extLst>
            </p:cNvPr>
            <p:cNvSpPr/>
            <p:nvPr/>
          </p:nvSpPr>
          <p:spPr>
            <a:xfrm>
              <a:off x="5110276" y="2067330"/>
              <a:ext cx="900000" cy="9000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81DB67C-5DDB-413E-92CB-20D68F0720E0}"/>
                </a:ext>
              </a:extLst>
            </p:cNvPr>
            <p:cNvSpPr/>
            <p:nvPr/>
          </p:nvSpPr>
          <p:spPr>
            <a:xfrm>
              <a:off x="5153138" y="2067330"/>
              <a:ext cx="900000" cy="900000"/>
            </a:xfrm>
            <a:prstGeom prst="rect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8F53B9C-7CE9-40EA-BD8C-572DBCA3920A}"/>
                </a:ext>
              </a:extLst>
            </p:cNvPr>
            <p:cNvSpPr/>
            <p:nvPr/>
          </p:nvSpPr>
          <p:spPr>
            <a:xfrm>
              <a:off x="5196000" y="2067330"/>
              <a:ext cx="900000" cy="900000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3602CE2-A600-4D7D-B48A-E4E13E48FBAC}"/>
                </a:ext>
              </a:extLst>
            </p:cNvPr>
            <p:cNvSpPr/>
            <p:nvPr/>
          </p:nvSpPr>
          <p:spPr>
            <a:xfrm>
              <a:off x="5241412" y="2067330"/>
              <a:ext cx="900000" cy="900000"/>
            </a:xfrm>
            <a:prstGeom prst="rect">
              <a:avLst/>
            </a:prstGeom>
            <a:no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D97F731-61E9-470B-9582-9E083BE1AA1B}"/>
                </a:ext>
              </a:extLst>
            </p:cNvPr>
            <p:cNvSpPr/>
            <p:nvPr/>
          </p:nvSpPr>
          <p:spPr>
            <a:xfrm>
              <a:off x="5286824" y="2067330"/>
              <a:ext cx="900000" cy="900000"/>
            </a:xfrm>
            <a:prstGeom prst="rect">
              <a:avLst/>
            </a:prstGeom>
            <a:noFill/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25CA29D-BB9E-41FE-A14E-E5048F509A39}"/>
                </a:ext>
              </a:extLst>
            </p:cNvPr>
            <p:cNvSpPr/>
            <p:nvPr/>
          </p:nvSpPr>
          <p:spPr>
            <a:xfrm>
              <a:off x="5110276" y="2119717"/>
              <a:ext cx="900000" cy="900000"/>
            </a:xfrm>
            <a:prstGeom prst="rect">
              <a:avLst/>
            </a:prstGeom>
            <a:no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6B40DD2-59DE-4406-B2DE-C7B67E9CF1DD}"/>
                </a:ext>
              </a:extLst>
            </p:cNvPr>
            <p:cNvSpPr/>
            <p:nvPr/>
          </p:nvSpPr>
          <p:spPr>
            <a:xfrm>
              <a:off x="5153138" y="2119717"/>
              <a:ext cx="900000" cy="900000"/>
            </a:xfrm>
            <a:prstGeom prst="rect">
              <a:avLst/>
            </a:prstGeom>
            <a:noFill/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6630172-0345-42B8-B66A-38B59A94AC76}"/>
                </a:ext>
              </a:extLst>
            </p:cNvPr>
            <p:cNvSpPr/>
            <p:nvPr/>
          </p:nvSpPr>
          <p:spPr>
            <a:xfrm>
              <a:off x="5196000" y="2119717"/>
              <a:ext cx="900000" cy="900000"/>
            </a:xfrm>
            <a:prstGeom prst="rect">
              <a:avLst/>
            </a:prstGeom>
            <a:noFill/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5B3AB72-4CB6-44F3-B467-0E230C9FA1F3}"/>
                </a:ext>
              </a:extLst>
            </p:cNvPr>
            <p:cNvSpPr/>
            <p:nvPr/>
          </p:nvSpPr>
          <p:spPr>
            <a:xfrm>
              <a:off x="5241412" y="2119717"/>
              <a:ext cx="900000" cy="900000"/>
            </a:xfrm>
            <a:prstGeom prst="rect">
              <a:avLst/>
            </a:prstGeom>
            <a:noFill/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F31CE5B-022A-408E-9ABF-C1A04D53561D}"/>
                </a:ext>
              </a:extLst>
            </p:cNvPr>
            <p:cNvSpPr/>
            <p:nvPr/>
          </p:nvSpPr>
          <p:spPr>
            <a:xfrm>
              <a:off x="5286824" y="2119717"/>
              <a:ext cx="900000" cy="900000"/>
            </a:xfrm>
            <a:prstGeom prst="rect">
              <a:avLst/>
            </a:prstGeom>
            <a:noFill/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2DB82E97-2525-467C-B3BC-72535F553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1988" y="1418490"/>
            <a:ext cx="2067749" cy="2080057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AC149EA9-0FD1-489B-80C9-871AEAF96F59}"/>
              </a:ext>
            </a:extLst>
          </p:cNvPr>
          <p:cNvSpPr/>
          <p:nvPr/>
        </p:nvSpPr>
        <p:spPr>
          <a:xfrm>
            <a:off x="7652492" y="952255"/>
            <a:ext cx="2466740" cy="2601188"/>
          </a:xfrm>
          <a:prstGeom prst="rect">
            <a:avLst/>
          </a:prstGeom>
          <a:solidFill>
            <a:srgbClr val="B7352D">
              <a:alpha val="10196"/>
            </a:srgb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7FFDF0E-E14C-403C-8B90-4ED05260917A}"/>
              </a:ext>
            </a:extLst>
          </p:cNvPr>
          <p:cNvGrpSpPr/>
          <p:nvPr/>
        </p:nvGrpSpPr>
        <p:grpSpPr>
          <a:xfrm>
            <a:off x="7652492" y="3867879"/>
            <a:ext cx="2203460" cy="2003473"/>
            <a:chOff x="6736080" y="3737269"/>
            <a:chExt cx="2203460" cy="2003473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48A4071-32ED-4CB9-B797-D5ACA1E1037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36080" y="3737269"/>
              <a:ext cx="1929571" cy="2003473"/>
              <a:chOff x="6425394" y="3414683"/>
              <a:chExt cx="2240258" cy="2326059"/>
            </a:xfrm>
          </p:grpSpPr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CE6A5B86-1607-497D-885F-17F3656F971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71899" b="70995"/>
              <a:stretch/>
            </p:blipFill>
            <p:spPr>
              <a:xfrm>
                <a:off x="6425394" y="3414683"/>
                <a:ext cx="2240258" cy="2326059"/>
              </a:xfrm>
              <a:prstGeom prst="rect">
                <a:avLst/>
              </a:prstGeom>
            </p:spPr>
          </p:pic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E00554D1-D80F-413E-B1AA-CFD4F30DD040}"/>
                  </a:ext>
                </a:extLst>
              </p:cNvPr>
              <p:cNvGrpSpPr/>
              <p:nvPr/>
            </p:nvGrpSpPr>
            <p:grpSpPr>
              <a:xfrm>
                <a:off x="6819900" y="3573780"/>
                <a:ext cx="1165860" cy="0"/>
                <a:chOff x="6819900" y="3573780"/>
                <a:chExt cx="1165860" cy="0"/>
              </a:xfrm>
            </p:grpSpPr>
            <p:cxnSp>
              <p:nvCxnSpPr>
                <p:cNvPr id="41" name="Straight Arrow Connector 40">
                  <a:extLst>
                    <a:ext uri="{FF2B5EF4-FFF2-40B4-BE49-F238E27FC236}">
                      <a16:creationId xmlns:a16="http://schemas.microsoft.com/office/drawing/2014/main" id="{1B27F3B8-078F-4479-9787-B43DFC430D9A}"/>
                    </a:ext>
                  </a:extLst>
                </p:cNvPr>
                <p:cNvCxnSpPr/>
                <p:nvPr/>
              </p:nvCxnSpPr>
              <p:spPr>
                <a:xfrm>
                  <a:off x="6819900" y="3573780"/>
                  <a:ext cx="274320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Arrow Connector 41">
                  <a:extLst>
                    <a:ext uri="{FF2B5EF4-FFF2-40B4-BE49-F238E27FC236}">
                      <a16:creationId xmlns:a16="http://schemas.microsoft.com/office/drawing/2014/main" id="{DBA2A6DA-0EA5-40D5-A32F-2177175991AF}"/>
                    </a:ext>
                  </a:extLst>
                </p:cNvPr>
                <p:cNvCxnSpPr/>
                <p:nvPr/>
              </p:nvCxnSpPr>
              <p:spPr>
                <a:xfrm>
                  <a:off x="7108509" y="3573780"/>
                  <a:ext cx="274320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AEADDEBB-8068-45F2-9F2B-2AB8A9D24949}"/>
                    </a:ext>
                  </a:extLst>
                </p:cNvPr>
                <p:cNvCxnSpPr/>
                <p:nvPr/>
              </p:nvCxnSpPr>
              <p:spPr>
                <a:xfrm>
                  <a:off x="7411072" y="3573780"/>
                  <a:ext cx="274320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Arrow Connector 43">
                  <a:extLst>
                    <a:ext uri="{FF2B5EF4-FFF2-40B4-BE49-F238E27FC236}">
                      <a16:creationId xmlns:a16="http://schemas.microsoft.com/office/drawing/2014/main" id="{79A7FA80-24A1-46E3-B25A-F8BBF6162701}"/>
                    </a:ext>
                  </a:extLst>
                </p:cNvPr>
                <p:cNvCxnSpPr/>
                <p:nvPr/>
              </p:nvCxnSpPr>
              <p:spPr>
                <a:xfrm>
                  <a:off x="7711440" y="3573780"/>
                  <a:ext cx="274320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66189A23-E425-4F80-A7BF-9035D669F3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50367" y="3686173"/>
                <a:ext cx="0" cy="309563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B3508092-6D5F-4036-9929-1BDECA31DAA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50367" y="4048041"/>
                <a:ext cx="0" cy="309563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ED7AC768-6661-4874-BFC3-1DD0E0D3EA3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50367" y="4406260"/>
                <a:ext cx="0" cy="309563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801C089E-2DA4-4763-AB49-138D29E8D8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50367" y="4757738"/>
                <a:ext cx="0" cy="309563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EF434F1-BB7F-4634-A4B4-150238B796C6}"/>
                </a:ext>
              </a:extLst>
            </p:cNvPr>
            <p:cNvCxnSpPr>
              <a:cxnSpLocks/>
            </p:cNvCxnSpPr>
            <p:nvPr/>
          </p:nvCxnSpPr>
          <p:spPr>
            <a:xfrm>
              <a:off x="8216265" y="5383639"/>
              <a:ext cx="0" cy="23145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CE7F3DA-C52D-429F-99EB-65EA1EC45F18}"/>
                </a:ext>
              </a:extLst>
            </p:cNvPr>
            <p:cNvSpPr txBox="1"/>
            <p:nvPr/>
          </p:nvSpPr>
          <p:spPr>
            <a:xfrm>
              <a:off x="8216265" y="5314701"/>
              <a:ext cx="7232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shifts</a:t>
              </a:r>
              <a:endParaRPr lang="en-CH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FDB12557-0404-4C03-B468-533DDCBB9BBA}"/>
              </a:ext>
            </a:extLst>
          </p:cNvPr>
          <p:cNvSpPr txBox="1"/>
          <p:nvPr/>
        </p:nvSpPr>
        <p:spPr>
          <a:xfrm>
            <a:off x="8210738" y="104915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Cell culture</a:t>
            </a:r>
            <a:endParaRPr lang="en-CH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678035E-0543-462B-85B7-DF9B20A68CD6}"/>
              </a:ext>
            </a:extLst>
          </p:cNvPr>
          <p:cNvSpPr txBox="1"/>
          <p:nvPr/>
        </p:nvSpPr>
        <p:spPr>
          <a:xfrm>
            <a:off x="8212598" y="36283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Close up</a:t>
            </a:r>
            <a:endParaRPr lang="en-C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F44A9E-F86F-B7AF-760C-0C0314B067EB}"/>
              </a:ext>
            </a:extLst>
          </p:cNvPr>
          <p:cNvSpPr txBox="1"/>
          <p:nvPr/>
        </p:nvSpPr>
        <p:spPr>
          <a:xfrm>
            <a:off x="8366487" y="2267855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Images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44006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27313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27313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27313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27313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27313"/>
                                      </p:to>
                                    </p:animClr>
                                    <p:animClr clrSpc="rgb" dir="cw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27313"/>
                                      </p:to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/>
      <p:bldP spid="63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Changes to previous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07.09.2023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9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8" name="Content Placeholder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85D532E-0011-963D-DD1C-6C17C8342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239" y="1900474"/>
            <a:ext cx="1352550" cy="72136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360C19-212C-2C01-038D-AD836677F348}"/>
              </a:ext>
            </a:extLst>
          </p:cNvPr>
          <p:cNvSpPr/>
          <p:nvPr/>
        </p:nvSpPr>
        <p:spPr>
          <a:xfrm>
            <a:off x="2029000" y="2108494"/>
            <a:ext cx="1352550" cy="647700"/>
          </a:xfrm>
          <a:prstGeom prst="rect">
            <a:avLst/>
          </a:prstGeom>
          <a:solidFill>
            <a:srgbClr val="A5A5A5"/>
          </a:solidFill>
          <a:ln w="3175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Hologram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3D4F29-9FCA-C9FA-8A7A-391C1CD2643F}"/>
              </a:ext>
            </a:extLst>
          </p:cNvPr>
          <p:cNvSpPr/>
          <p:nvPr/>
        </p:nvSpPr>
        <p:spPr>
          <a:xfrm>
            <a:off x="5408923" y="1650284"/>
            <a:ext cx="1352550" cy="647700"/>
          </a:xfrm>
          <a:prstGeom prst="rect">
            <a:avLst/>
          </a:prstGeom>
          <a:solidFill>
            <a:srgbClr val="A5A5A5"/>
          </a:solidFill>
          <a:ln w="3175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Phase Image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3415F8A-4191-4055-1FCD-73C92F2EF9F3}"/>
              </a:ext>
            </a:extLst>
          </p:cNvPr>
          <p:cNvSpPr/>
          <p:nvPr/>
        </p:nvSpPr>
        <p:spPr>
          <a:xfrm>
            <a:off x="5408923" y="2537119"/>
            <a:ext cx="1352550" cy="647700"/>
          </a:xfrm>
          <a:prstGeom prst="rect">
            <a:avLst/>
          </a:prstGeom>
          <a:solidFill>
            <a:srgbClr val="A5A5A5"/>
          </a:solidFill>
          <a:ln w="3175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Intensity Image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F8388D-D804-73E8-D7ED-58908E5DCBF0}"/>
              </a:ext>
            </a:extLst>
          </p:cNvPr>
          <p:cNvSpPr/>
          <p:nvPr/>
        </p:nvSpPr>
        <p:spPr>
          <a:xfrm>
            <a:off x="8788846" y="2098969"/>
            <a:ext cx="1352550" cy="647700"/>
          </a:xfrm>
          <a:prstGeom prst="rect">
            <a:avLst/>
          </a:prstGeom>
          <a:solidFill>
            <a:srgbClr val="A5A5A5"/>
          </a:solidFill>
          <a:ln w="3175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Avg. Phase Image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2F56B881-816A-2A4C-A532-5A8A0AAA1B3B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3381550" y="1974134"/>
            <a:ext cx="2027373" cy="458210"/>
          </a:xfrm>
          <a:prstGeom prst="bentConnector3">
            <a:avLst>
              <a:gd name="adj1" fmla="val 74484"/>
            </a:avLst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05E6BDF2-AB8D-0B03-93C7-5CA3794C4C09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3381550" y="2432344"/>
            <a:ext cx="2027373" cy="428625"/>
          </a:xfrm>
          <a:prstGeom prst="bentConnector3">
            <a:avLst>
              <a:gd name="adj1" fmla="val 74484"/>
            </a:avLst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15" name="Picture 14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B4086132-2454-557F-3FF2-84EF9549DD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66" t="18320" r="32021" b="29192"/>
          <a:stretch/>
        </p:blipFill>
        <p:spPr>
          <a:xfrm>
            <a:off x="7967129" y="4050889"/>
            <a:ext cx="838945" cy="1128035"/>
          </a:xfrm>
          <a:prstGeom prst="rect">
            <a:avLst/>
          </a:prstGeom>
        </p:spPr>
      </p:pic>
      <p:pic>
        <p:nvPicPr>
          <p:cNvPr id="16" name="Picture 15" descr="Logo, company name&#10;&#10;Description automatically generated">
            <a:extLst>
              <a:ext uri="{FF2B5EF4-FFF2-40B4-BE49-F238E27FC236}">
                <a16:creationId xmlns:a16="http://schemas.microsoft.com/office/drawing/2014/main" id="{BA5A3363-C7C7-8C67-8ED0-F7B11BE0C4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606" y="1973124"/>
            <a:ext cx="1298483" cy="562985"/>
          </a:xfrm>
          <a:prstGeom prst="rect">
            <a:avLst/>
          </a:prstGeom>
        </p:spPr>
      </p:pic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43DD2979-AE3D-6C81-47EE-F8E11371B0B4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6761473" y="1974134"/>
            <a:ext cx="2027373" cy="448685"/>
          </a:xfrm>
          <a:prstGeom prst="bentConnector3">
            <a:avLst>
              <a:gd name="adj1" fmla="val 25569"/>
            </a:avLst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DE016798-01E6-3403-D63E-FFE6C540FC5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6761473" y="2422819"/>
            <a:ext cx="2027373" cy="438150"/>
          </a:xfrm>
          <a:prstGeom prst="bentConnector3">
            <a:avLst>
              <a:gd name="adj1" fmla="val 25569"/>
            </a:avLst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812B938-0036-F357-45B0-8A46421090A5}"/>
              </a:ext>
            </a:extLst>
          </p:cNvPr>
          <p:cNvCxnSpPr>
            <a:cxnSpLocks/>
          </p:cNvCxnSpPr>
          <p:nvPr/>
        </p:nvCxnSpPr>
        <p:spPr>
          <a:xfrm>
            <a:off x="6795076" y="1535986"/>
            <a:ext cx="490801" cy="451140"/>
          </a:xfrm>
          <a:prstGeom prst="bentConnector3">
            <a:avLst>
              <a:gd name="adj1" fmla="val 100458"/>
            </a:avLst>
          </a:prstGeom>
          <a:noFill/>
          <a:ln w="31750" cap="flat" cmpd="sng" algn="ctr">
            <a:solidFill>
              <a:sysClr val="windowText" lastClr="000000"/>
            </a:solidFill>
            <a:prstDash val="sysDash"/>
            <a:miter lim="800000"/>
          </a:ln>
          <a:effectLst/>
        </p:spPr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83D80210-8942-BE42-8679-EECD0DAB7C91}"/>
              </a:ext>
            </a:extLst>
          </p:cNvPr>
          <p:cNvCxnSpPr>
            <a:cxnSpLocks/>
          </p:cNvCxnSpPr>
          <p:nvPr/>
        </p:nvCxnSpPr>
        <p:spPr>
          <a:xfrm>
            <a:off x="6776555" y="1434675"/>
            <a:ext cx="509322" cy="101309"/>
          </a:xfrm>
          <a:prstGeom prst="bentConnector3">
            <a:avLst>
              <a:gd name="adj1" fmla="val 98624"/>
            </a:avLst>
          </a:prstGeom>
          <a:noFill/>
          <a:ln w="31750" cap="flat" cmpd="sng" algn="ctr">
            <a:solidFill>
              <a:sysClr val="windowText" lastClr="000000"/>
            </a:solidFill>
            <a:prstDash val="sysDash"/>
            <a:miter lim="800000"/>
          </a:ln>
          <a:effectLst/>
        </p:spPr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0657CD94-E906-BFC6-E676-E94C7E5D3937}"/>
              </a:ext>
            </a:extLst>
          </p:cNvPr>
          <p:cNvSpPr/>
          <p:nvPr/>
        </p:nvSpPr>
        <p:spPr>
          <a:xfrm>
            <a:off x="5408923" y="3248885"/>
            <a:ext cx="1352550" cy="297732"/>
          </a:xfrm>
          <a:prstGeom prst="rect">
            <a:avLst/>
          </a:prstGeom>
          <a:solidFill>
            <a:srgbClr val="ED7D31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~2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MByte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each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D9BED5BF-0F46-EC5C-930C-11C732608EDA}"/>
              </a:ext>
            </a:extLst>
          </p:cNvPr>
          <p:cNvCxnSpPr>
            <a:cxnSpLocks/>
          </p:cNvCxnSpPr>
          <p:nvPr/>
        </p:nvCxnSpPr>
        <p:spPr>
          <a:xfrm>
            <a:off x="6776555" y="1333953"/>
            <a:ext cx="509322" cy="101309"/>
          </a:xfrm>
          <a:prstGeom prst="bentConnector3">
            <a:avLst>
              <a:gd name="adj1" fmla="val 98624"/>
            </a:avLst>
          </a:prstGeom>
          <a:noFill/>
          <a:ln w="31750" cap="flat" cmpd="sng" algn="ctr">
            <a:solidFill>
              <a:sysClr val="windowText" lastClr="000000"/>
            </a:solidFill>
            <a:prstDash val="sysDash"/>
            <a:miter lim="800000"/>
          </a:ln>
          <a:effectLst/>
        </p:spPr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FC2727F0-658E-F577-746A-783B74B4F4B6}"/>
              </a:ext>
            </a:extLst>
          </p:cNvPr>
          <p:cNvSpPr/>
          <p:nvPr/>
        </p:nvSpPr>
        <p:spPr>
          <a:xfrm>
            <a:off x="2029000" y="2816879"/>
            <a:ext cx="1352550" cy="297732"/>
          </a:xfrm>
          <a:prstGeom prst="rect">
            <a:avLst/>
          </a:prstGeom>
          <a:solidFill>
            <a:srgbClr val="ED7D31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~1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MByte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5" name="Content Placeholder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84713F1-BAC3-B152-AA59-F0619BEA8E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199" y="4306297"/>
            <a:ext cx="1352550" cy="72136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6319EF6-533C-B6DB-5FE2-556D6E4BEC37}"/>
              </a:ext>
            </a:extLst>
          </p:cNvPr>
          <p:cNvSpPr/>
          <p:nvPr/>
        </p:nvSpPr>
        <p:spPr>
          <a:xfrm>
            <a:off x="2025960" y="4514317"/>
            <a:ext cx="1352550" cy="647700"/>
          </a:xfrm>
          <a:prstGeom prst="rect">
            <a:avLst/>
          </a:prstGeom>
          <a:solidFill>
            <a:srgbClr val="A5A5A5"/>
          </a:solidFill>
          <a:ln w="3175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Hologram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27CEC1D-CA15-D2F0-558B-CDD394084343}"/>
              </a:ext>
            </a:extLst>
          </p:cNvPr>
          <p:cNvSpPr/>
          <p:nvPr/>
        </p:nvSpPr>
        <p:spPr>
          <a:xfrm>
            <a:off x="6314800" y="4514317"/>
            <a:ext cx="1352550" cy="647700"/>
          </a:xfrm>
          <a:prstGeom prst="rect">
            <a:avLst/>
          </a:prstGeom>
          <a:solidFill>
            <a:srgbClr val="A5A5A5"/>
          </a:solidFill>
          <a:ln w="3175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Avg. Phase Image</a:t>
            </a:r>
          </a:p>
        </p:txBody>
      </p:sp>
      <p:pic>
        <p:nvPicPr>
          <p:cNvPr id="28" name="Picture 27" descr="Logo, company name&#10;&#10;Description automatically generated">
            <a:extLst>
              <a:ext uri="{FF2B5EF4-FFF2-40B4-BE49-F238E27FC236}">
                <a16:creationId xmlns:a16="http://schemas.microsoft.com/office/drawing/2014/main" id="{902721AA-CB23-34F2-474F-40BA046D42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519" y="4385484"/>
            <a:ext cx="1298483" cy="562985"/>
          </a:xfrm>
          <a:prstGeom prst="rect">
            <a:avLst/>
          </a:prstGeom>
        </p:spPr>
      </p:pic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5875C080-45BF-5916-C37A-3706EA494514}"/>
              </a:ext>
            </a:extLst>
          </p:cNvPr>
          <p:cNvCxnSpPr>
            <a:cxnSpLocks/>
          </p:cNvCxnSpPr>
          <p:nvPr/>
        </p:nvCxnSpPr>
        <p:spPr>
          <a:xfrm>
            <a:off x="4428143" y="4389336"/>
            <a:ext cx="490801" cy="451140"/>
          </a:xfrm>
          <a:prstGeom prst="bentConnector3">
            <a:avLst>
              <a:gd name="adj1" fmla="val 100458"/>
            </a:avLst>
          </a:prstGeom>
          <a:noFill/>
          <a:ln w="31750" cap="flat" cmpd="sng" algn="ctr">
            <a:solidFill>
              <a:sysClr val="windowText" lastClr="000000"/>
            </a:solidFill>
            <a:prstDash val="sysDash"/>
            <a:miter lim="800000"/>
          </a:ln>
          <a:effectLst/>
        </p:spPr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0989AC35-4B3F-2C84-DB65-E3679FCF8946}"/>
              </a:ext>
            </a:extLst>
          </p:cNvPr>
          <p:cNvCxnSpPr>
            <a:cxnSpLocks/>
          </p:cNvCxnSpPr>
          <p:nvPr/>
        </p:nvCxnSpPr>
        <p:spPr>
          <a:xfrm>
            <a:off x="4409622" y="4288025"/>
            <a:ext cx="509322" cy="101309"/>
          </a:xfrm>
          <a:prstGeom prst="bentConnector3">
            <a:avLst>
              <a:gd name="adj1" fmla="val 98624"/>
            </a:avLst>
          </a:prstGeom>
          <a:noFill/>
          <a:ln w="31750" cap="flat" cmpd="sng" algn="ctr">
            <a:solidFill>
              <a:sysClr val="windowText" lastClr="000000"/>
            </a:solidFill>
            <a:prstDash val="sysDash"/>
            <a:miter lim="800000"/>
          </a:ln>
          <a:effectLst/>
        </p:spPr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C5915A32-7C79-62F5-B79F-766EC2582E13}"/>
              </a:ext>
            </a:extLst>
          </p:cNvPr>
          <p:cNvCxnSpPr>
            <a:cxnSpLocks/>
          </p:cNvCxnSpPr>
          <p:nvPr/>
        </p:nvCxnSpPr>
        <p:spPr>
          <a:xfrm>
            <a:off x="4409622" y="4187303"/>
            <a:ext cx="509322" cy="101309"/>
          </a:xfrm>
          <a:prstGeom prst="bentConnector3">
            <a:avLst>
              <a:gd name="adj1" fmla="val 98624"/>
            </a:avLst>
          </a:prstGeom>
          <a:noFill/>
          <a:ln w="31750" cap="flat" cmpd="sng" algn="ctr">
            <a:solidFill>
              <a:sysClr val="windowText" lastClr="000000"/>
            </a:solidFill>
            <a:prstDash val="sysDash"/>
            <a:miter lim="800000"/>
          </a:ln>
          <a:effectLst/>
        </p:spPr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935EE5E9-C85A-22DC-9A9B-2B376A5FDD5E}"/>
              </a:ext>
            </a:extLst>
          </p:cNvPr>
          <p:cNvSpPr/>
          <p:nvPr/>
        </p:nvSpPr>
        <p:spPr>
          <a:xfrm>
            <a:off x="2025960" y="5222702"/>
            <a:ext cx="1352550" cy="297732"/>
          </a:xfrm>
          <a:prstGeom prst="rect">
            <a:avLst/>
          </a:prstGeom>
          <a:solidFill>
            <a:srgbClr val="70AD47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~1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MByte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08762DC-3593-01C9-7840-6F7FCCC519AC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>
          <a:xfrm>
            <a:off x="3378510" y="4838167"/>
            <a:ext cx="2936290" cy="0"/>
          </a:xfrm>
          <a:prstGeom prst="line">
            <a:avLst/>
          </a:prstGeom>
          <a:noFill/>
          <a:ln w="317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C0676AD8-5E0B-CFE2-EFE2-2E20E3AD062F}"/>
              </a:ext>
            </a:extLst>
          </p:cNvPr>
          <p:cNvSpPr/>
          <p:nvPr/>
        </p:nvSpPr>
        <p:spPr>
          <a:xfrm>
            <a:off x="8810449" y="4048129"/>
            <a:ext cx="1352550" cy="559224"/>
          </a:xfrm>
          <a:prstGeom prst="rect">
            <a:avLst/>
          </a:prstGeom>
          <a:solidFill>
            <a:srgbClr val="ED7D31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~125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MByte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per avg. Image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3D2B63D-C39B-91E0-0850-7C9D1EE508CB}"/>
              </a:ext>
            </a:extLst>
          </p:cNvPr>
          <p:cNvSpPr/>
          <p:nvPr/>
        </p:nvSpPr>
        <p:spPr>
          <a:xfrm>
            <a:off x="8810449" y="4610001"/>
            <a:ext cx="1352550" cy="559224"/>
          </a:xfrm>
          <a:prstGeom prst="rect">
            <a:avLst/>
          </a:prstGeom>
          <a:solidFill>
            <a:srgbClr val="70AD47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~25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MByte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 avg. Image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EE34173-A775-C031-729A-C35BD1B73477}"/>
              </a:ext>
            </a:extLst>
          </p:cNvPr>
          <p:cNvSpPr/>
          <p:nvPr/>
        </p:nvSpPr>
        <p:spPr>
          <a:xfrm>
            <a:off x="2025960" y="1682393"/>
            <a:ext cx="1352550" cy="297732"/>
          </a:xfrm>
          <a:prstGeom prst="rect">
            <a:avLst/>
          </a:prstGeom>
          <a:solidFill>
            <a:srgbClr val="ED7D31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Before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A46FD16-F046-5D9B-2849-1E2788EC7857}"/>
              </a:ext>
            </a:extLst>
          </p:cNvPr>
          <p:cNvSpPr/>
          <p:nvPr/>
        </p:nvSpPr>
        <p:spPr>
          <a:xfrm>
            <a:off x="2030152" y="4099516"/>
            <a:ext cx="1352550" cy="297732"/>
          </a:xfrm>
          <a:prstGeom prst="rect">
            <a:avLst/>
          </a:prstGeom>
          <a:solidFill>
            <a:srgbClr val="70AD47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Now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3777EE0-BE6E-F73F-B648-4FD5F870B827}"/>
              </a:ext>
            </a:extLst>
          </p:cNvPr>
          <p:cNvSpPr/>
          <p:nvPr/>
        </p:nvSpPr>
        <p:spPr>
          <a:xfrm>
            <a:off x="3458883" y="4917964"/>
            <a:ext cx="1352550" cy="32738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31750" cap="flat" cmpd="sng" algn="ctr">
            <a:solidFill>
              <a:srgbClr val="4472C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Focusing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4089C3F-7F23-4FD2-8CBE-379A2376E1F5}"/>
              </a:ext>
            </a:extLst>
          </p:cNvPr>
          <p:cNvSpPr/>
          <p:nvPr/>
        </p:nvSpPr>
        <p:spPr>
          <a:xfrm>
            <a:off x="3455239" y="2499316"/>
            <a:ext cx="1352550" cy="32738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31750" cap="flat" cmpd="sng" algn="ctr">
            <a:solidFill>
              <a:srgbClr val="4472C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Set focus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4C1CEE2-7092-4387-A0DB-AEB36B1333DA}"/>
              </a:ext>
            </a:extLst>
          </p:cNvPr>
          <p:cNvSpPr/>
          <p:nvPr/>
        </p:nvSpPr>
        <p:spPr>
          <a:xfrm>
            <a:off x="4901547" y="4917964"/>
            <a:ext cx="1352550" cy="32738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31750" cap="flat" cmpd="sng" algn="ctr">
            <a:solidFill>
              <a:srgbClr val="4472C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Spatial avg.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4456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32" grpId="0" animBg="1"/>
      <p:bldP spid="35" grpId="0" animBg="1"/>
      <p:bldP spid="36" grpId="0" animBg="1"/>
      <p:bldP spid="38" grpId="0" animBg="1"/>
      <p:bldP spid="39" grpId="0" animBg="1"/>
      <p:bldP spid="41" grpId="0" animBg="1"/>
    </p:bldLst>
  </p:timing>
</p:sld>
</file>

<file path=ppt/theme/theme1.xml><?xml version="1.0" encoding="utf-8"?>
<a:theme xmlns:a="http://schemas.openxmlformats.org/drawingml/2006/main" name="ETH Zürich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007894"/>
      </a:accent2>
      <a:accent3>
        <a:srgbClr val="627313"/>
      </a:accent3>
      <a:accent4>
        <a:srgbClr val="8E6713"/>
      </a:accent4>
      <a:accent5>
        <a:srgbClr val="B7352D"/>
      </a:accent5>
      <a:accent6>
        <a:srgbClr val="A30774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Präsentation3" id="{9C84984C-18ED-5E49-A574-15FF8A3954B8}" vid="{0B390235-9264-874C-ABEB-5D2188FC234E}"/>
    </a:ext>
  </a:extLst>
</a:theme>
</file>

<file path=ppt/theme/theme2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007894"/>
      </a:accent2>
      <a:accent3>
        <a:srgbClr val="627313"/>
      </a:accent3>
      <a:accent4>
        <a:srgbClr val="8E6713"/>
      </a:accent4>
      <a:accent5>
        <a:srgbClr val="B7352D"/>
      </a:accent5>
      <a:accent6>
        <a:srgbClr val="A30774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007894"/>
      </a:accent2>
      <a:accent3>
        <a:srgbClr val="627313"/>
      </a:accent3>
      <a:accent4>
        <a:srgbClr val="8E6713"/>
      </a:accent4>
      <a:accent5>
        <a:srgbClr val="B7352D"/>
      </a:accent5>
      <a:accent6>
        <a:srgbClr val="A30774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eth_pp_praesentation_ohne_klassifizierung</Template>
  <TotalTime>12331</TotalTime>
  <Words>1648</Words>
  <Application>Microsoft Office PowerPoint</Application>
  <PresentationFormat>Widescreen</PresentationFormat>
  <Paragraphs>337</Paragraphs>
  <Slides>28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Cambria Math</vt:lpstr>
      <vt:lpstr>Symbol</vt:lpstr>
      <vt:lpstr>Wingdings</vt:lpstr>
      <vt:lpstr>ETH Zürich</vt:lpstr>
      <vt:lpstr>Image Pipeline for DHM</vt:lpstr>
      <vt:lpstr>Research Goal: how do bacteria accumulate biomass</vt:lpstr>
      <vt:lpstr>Measuring dry mass with the phase difference image</vt:lpstr>
      <vt:lpstr>Why are we interested in quantitative phase imaging (QPI)?</vt:lpstr>
      <vt:lpstr>Digital holograpic Microsopy (DHM) </vt:lpstr>
      <vt:lpstr>The pipeline consists of two parts</vt:lpstr>
      <vt:lpstr>DHM-Image reconstruction with LyncéeTec Koala</vt:lpstr>
      <vt:lpstr>Noise reduction methods</vt:lpstr>
      <vt:lpstr>Changes to previous workflow</vt:lpstr>
      <vt:lpstr>Process 1: surface plane subtraction</vt:lpstr>
      <vt:lpstr>Process 2: focusing</vt:lpstr>
      <vt:lpstr>Images with various reconstruction distances</vt:lpstr>
      <vt:lpstr>Process 3: background subtraction</vt:lpstr>
      <vt:lpstr>Process 4: spatial averaging</vt:lpstr>
      <vt:lpstr>Results: per pixel error</vt:lpstr>
      <vt:lpstr>Results: focusing </vt:lpstr>
      <vt:lpstr>Pipeline part two</vt:lpstr>
      <vt:lpstr>Previous workflow for segmentation and tracking</vt:lpstr>
      <vt:lpstr>Segmentation and Tracking with U-Net</vt:lpstr>
      <vt:lpstr>Preparation of training data: Segmentation with Ilastik</vt:lpstr>
      <vt:lpstr>Training data augmentation methods</vt:lpstr>
      <vt:lpstr>Results: Time-lapse video of bacterial growth and linage tracking</vt:lpstr>
      <vt:lpstr>Output linage with features, cell cycles</vt:lpstr>
      <vt:lpstr>Summary</vt:lpstr>
      <vt:lpstr>Phase image  Mass</vt:lpstr>
      <vt:lpstr>How does a holgram work?</vt:lpstr>
      <vt:lpstr>Outlook</vt:lpstr>
      <vt:lpstr>Pros and cons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der Titel der Präsentation</dc:title>
  <dc:creator>SWW-Bc20</dc:creator>
  <cp:lastModifiedBy>SWW-Bc20</cp:lastModifiedBy>
  <cp:revision>191</cp:revision>
  <dcterms:created xsi:type="dcterms:W3CDTF">2023-08-28T06:43:57Z</dcterms:created>
  <dcterms:modified xsi:type="dcterms:W3CDTF">2023-09-07T08:27:49Z</dcterms:modified>
</cp:coreProperties>
</file>

<file path=docProps/thumbnail.jpeg>
</file>